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6"/>
  </p:notesMasterIdLst>
  <p:handoutMasterIdLst>
    <p:handoutMasterId r:id="rId37"/>
  </p:handoutMasterIdLst>
  <p:sldIdLst>
    <p:sldId id="256" r:id="rId2"/>
    <p:sldId id="290" r:id="rId3"/>
    <p:sldId id="257" r:id="rId4"/>
    <p:sldId id="258" r:id="rId5"/>
    <p:sldId id="259" r:id="rId6"/>
    <p:sldId id="260" r:id="rId7"/>
    <p:sldId id="261" r:id="rId8"/>
    <p:sldId id="263" r:id="rId9"/>
    <p:sldId id="268" r:id="rId10"/>
    <p:sldId id="269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5" r:id="rId25"/>
    <p:sldId id="286" r:id="rId26"/>
    <p:sldId id="287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2D197-06EF-4643-99CD-A51080D4BCA8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F7B74-5443-4215-94F5-BEFE11177D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55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81B36-8B40-4B42-86C4-4F20AB0B1CAA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ACFA6-99A1-4120-AAE8-CAB38E188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35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353D2D2D-CA77-4069-A6F8-72AB5C1FAB8A}" type="slidenum">
              <a:rPr lang="ru-RU" altLang="ru-RU"/>
              <a:pPr/>
              <a:t>18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07D38-F0C1-4FB7-B309-6C26228D2759}" type="datetime1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67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EC91-BD7E-4CD8-B175-FF267EE5FC29}" type="datetime1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29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26023-BDF9-4CF0-B9CE-720A7DAEFCDC}" type="datetime1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31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43CC-D70F-402C-94B4-4E09B07A16B8}" type="datetime1">
              <a:rPr lang="ru-RU" smtClean="0"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6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4180-F12E-4274-8F03-3AD95D630D25}" type="datetime1">
              <a:rPr lang="ru-RU" smtClean="0"/>
              <a:t>25.02.2020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16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A99-73A8-4857-9DEC-3E13FDC32AB1}" type="datetime1">
              <a:rPr lang="ru-RU" smtClean="0"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7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03372-BE24-4160-8B36-A5453502B5C8}" type="datetime1">
              <a:rPr lang="ru-RU" smtClean="0"/>
              <a:t>25.02.2020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9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EA16-9ACA-4F87-B20B-B619A8304323}" type="datetime1">
              <a:rPr lang="ru-RU" smtClean="0"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07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0FA7-D353-4BA6-8DFC-327823C8AC21}" type="datetime1">
              <a:rPr lang="ru-RU" smtClean="0"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75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25DAF-93D3-45B2-90EE-3A2AEBD43653}" type="datetime1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1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C23C-08E7-456C-A8BC-D43A03721C54}" type="datetime1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99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46AB0-3AF0-4732-93CD-F67E5589BF0F}" type="datetime1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63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Многомерное представление данных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Проектирование и администрирование баз </a:t>
            </a:r>
            <a:r>
              <a:rPr lang="ru-RU" sz="2800" b="1" dirty="0" smtClean="0"/>
              <a:t>данных. </a:t>
            </a:r>
            <a:r>
              <a:rPr lang="ru-RU" sz="2800" dirty="0" smtClean="0"/>
              <a:t>Лекция </a:t>
            </a:r>
            <a:r>
              <a:rPr lang="ru-RU" sz="2800" dirty="0" smtClean="0"/>
              <a:t>5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6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Заголовок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/>
            <a:r>
              <a:rPr lang="kk-KZ" altLang="ru-RU" sz="4000" b="1" dirty="0" smtClean="0">
                <a:latin typeface="Times New Roman" pitchFamily="18" charset="0"/>
              </a:rPr>
              <a:t>Жоспар</a:t>
            </a:r>
            <a:endParaRPr lang="ru-RU" altLang="ru-RU" sz="4000" b="1" dirty="0" smtClean="0"/>
          </a:p>
        </p:txBody>
      </p:sp>
      <p:sp>
        <p:nvSpPr>
          <p:cNvPr id="22530" name="Содержимое 1"/>
          <p:cNvSpPr>
            <a:spLocks noGrp="1"/>
          </p:cNvSpPr>
          <p:nvPr>
            <p:ph idx="1"/>
          </p:nvPr>
        </p:nvSpPr>
        <p:spPr>
          <a:xfrm>
            <a:off x="990600" y="1371600"/>
            <a:ext cx="8153400" cy="5486400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қоймасы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OLAP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ұғымы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моделі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OLAP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кубтың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құрылымы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OLAP-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жүйелер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сәулеті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көпөлшемді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сақтаудың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аспектілері</a:t>
            </a:r>
            <a:endParaRPr lang="ru-RU" alt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1" algn="ctr">
              <a:lnSpc>
                <a:spcPct val="105000"/>
              </a:lnSpc>
              <a:spcBef>
                <a:spcPts val="1200"/>
              </a:spcBef>
              <a:spcAft>
                <a:spcPts val="300"/>
              </a:spcAft>
              <a:buFont typeface="Arial" charset="0"/>
              <a:buAutoNum type="arabicPeriod" startAt="2"/>
            </a:pPr>
            <a:endParaRPr lang="ru-RU" altLang="ru-RU" sz="3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1" algn="ctr">
              <a:lnSpc>
                <a:spcPct val="105000"/>
              </a:lnSpc>
              <a:spcBef>
                <a:spcPts val="1200"/>
              </a:spcBef>
              <a:spcAft>
                <a:spcPts val="300"/>
              </a:spcAft>
              <a:buFont typeface="Arial" charset="0"/>
              <a:buAutoNum type="arabicPeriod" startAt="2"/>
            </a:pPr>
            <a:endParaRPr lang="ru-RU" altLang="ru-RU" sz="3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04799" y="1556792"/>
            <a:ext cx="733425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9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b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Шешімдер қабылдауды қолдау жүйелері</a:t>
            </a:r>
            <a:endParaRPr lang="ru-RU" altLang="ru-RU" smtClean="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122" name="Объект 1"/>
          <p:cNvSpPr>
            <a:spLocks noGrp="1"/>
          </p:cNvSpPr>
          <p:nvPr>
            <p:ph idx="1"/>
          </p:nvPr>
        </p:nvSpPr>
        <p:spPr>
          <a:xfrm>
            <a:off x="251520" y="1628800"/>
            <a:ext cx="8435280" cy="5229200"/>
          </a:xfrm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None/>
            </a:pPr>
            <a:r>
              <a:rPr lang="ru-RU" altLang="ru-RU" sz="3200" b="1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Шешімдер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қабылдауды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қолдау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жүйелері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(ШҚҚЖ)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немесе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бизнес-анализ (</a:t>
            </a:r>
            <a:r>
              <a:rPr lang="en-US" altLang="ru-RU" sz="32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altLang="ru-RU" sz="32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Business Intelligence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бұл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корпоративті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қолданушыларға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тиімді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шешімдерді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қабылдауға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мүмкіндік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беретін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деректерді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жинақтау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сақтау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талдау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басып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шығару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үшін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қажетті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қолданбалар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технологиялар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категориясы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lang="ru-RU" altLang="ru-RU" sz="3200" dirty="0" smtClean="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79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92163"/>
          </a:xfrm>
        </p:spPr>
        <p:txBody>
          <a:bodyPr/>
          <a:lstStyle/>
          <a:p>
            <a:pPr algn="ctr"/>
            <a:r>
              <a:rPr lang="ru-RU" altLang="ru-RU" b="1" smtClean="0">
                <a:solidFill>
                  <a:schemeClr val="tx1"/>
                </a:solidFill>
                <a:latin typeface="Times New Roman" pitchFamily="18" charset="0"/>
              </a:rPr>
              <a:t>ШҚҚЖ сәулеті</a:t>
            </a:r>
            <a:endParaRPr lang="ru-RU" altLang="ru-RU" b="1" smtClean="0">
              <a:solidFill>
                <a:schemeClr val="tx1"/>
              </a:solidFill>
            </a:endParaRPr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9203084" cy="3937858"/>
          </a:xfrm>
          <a:noFill/>
        </p:spPr>
      </p:pic>
    </p:spTree>
    <p:extLst>
      <p:ext uri="{BB962C8B-B14F-4D97-AF65-F5344CB8AC3E}">
        <p14:creationId xmlns:p14="http://schemas.microsoft.com/office/powerpoint/2010/main" val="301981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Талдау</a:t>
            </a: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ішжүйесінің  құру негіздері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507288" cy="504056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SzPct val="100000"/>
              <a:buFont typeface="+mj-lt"/>
              <a:buAutoNum type="arabicPeriod"/>
              <a:defRPr/>
            </a:pP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Реляциялық 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ДББЖ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және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SQL</a:t>
            </a:r>
            <a:r>
              <a:rPr lang="kk-KZ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тілін қолданумен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статикалық сұраудар  негізіндегі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ақпараттық 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–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іздестіру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анализінің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ішжүйелері;</a:t>
            </a:r>
            <a:endParaRPr lang="kk-KZ" sz="2800" dirty="0" smtClean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ct val="100000"/>
              <a:buFont typeface="+mj-lt"/>
              <a:buAutoNum type="arabicPeriod"/>
              <a:defRPr/>
            </a:pPr>
            <a:r>
              <a:rPr lang="kk-KZ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kk-KZ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Жедел</a:t>
            </a:r>
            <a:r>
              <a:rPr lang="kk-KZ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kk-KZ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анализ</a:t>
            </a:r>
            <a:r>
              <a:rPr lang="kk-KZ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ішжүйелері.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Мұндай ішжүйелерді жүзеге асыру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үшін деректерді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өңдеудің жедел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аналитикалық технологиялары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OLAP</a:t>
            </a:r>
            <a:r>
              <a:rPr lang="kk-KZ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қолданылады;</a:t>
            </a:r>
            <a:endParaRPr lang="ru-RU" sz="20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ct val="100000"/>
              <a:buFont typeface="+mj-lt"/>
              <a:buAutoNum type="arabicPeriod"/>
              <a:defRPr/>
            </a:pPr>
            <a:r>
              <a:rPr lang="en-US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Data Mining</a:t>
            </a:r>
            <a:r>
              <a:rPr lang="kk-KZ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әдістерін және алгоритмдерін жүзеге асыратын </a:t>
            </a:r>
            <a:r>
              <a:rPr lang="kk-KZ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интеллектуалды анализ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ішжүйелері</a:t>
            </a:r>
            <a:r>
              <a:rPr lang="kk-KZ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0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109728" indent="0">
              <a:buFont typeface="Wingdings" pitchFamily="2" charset="2"/>
              <a:buNone/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22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Заголовок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smtClean="0">
                <a:solidFill>
                  <a:schemeClr val="tx1"/>
                </a:solidFill>
                <a:latin typeface="Times New Roman" pitchFamily="18" charset="0"/>
              </a:rPr>
              <a:t>Деректер қоймасының (ДҚ) технологиясы</a:t>
            </a:r>
            <a:endParaRPr lang="ru-RU" altLang="ru-RU" b="1" smtClean="0">
              <a:solidFill>
                <a:schemeClr val="tx1"/>
              </a:solidFill>
            </a:endParaRPr>
          </a:p>
        </p:txBody>
      </p:sp>
      <p:sp>
        <p:nvSpPr>
          <p:cNvPr id="8194" name="Объект 1"/>
          <p:cNvSpPr>
            <a:spLocks noGrp="1"/>
          </p:cNvSpPr>
          <p:nvPr>
            <p:ph idx="1"/>
          </p:nvPr>
        </p:nvSpPr>
        <p:spPr>
          <a:xfrm>
            <a:off x="250825" y="2133600"/>
            <a:ext cx="8642350" cy="4391025"/>
          </a:xfrm>
        </p:spPr>
        <p:txBody>
          <a:bodyPr/>
          <a:lstStyle/>
          <a:p>
            <a:pPr marL="109538" indent="0" algn="just">
              <a:buFont typeface="Wingdings" pitchFamily="2" charset="2"/>
              <a:buNone/>
            </a:pPr>
            <a:r>
              <a:rPr lang="ru-RU" altLang="ru-RU" smtClean="0">
                <a:solidFill>
                  <a:schemeClr val="tx1"/>
                </a:solidFill>
                <a:latin typeface="Times New Roman" pitchFamily="18" charset="0"/>
              </a:rPr>
              <a:t>	ДҚ (хранилище данных) технологиясы жасырын заңдылықтарды анықтау мақсатында үлкен көлемді деректерді сақтау және талдауға арналған және Data Mining технологиясымен қатар «болжамды талдау» ұғымына кіреді.</a:t>
            </a:r>
          </a:p>
          <a:p>
            <a:pPr marL="109538" indent="0">
              <a:buFont typeface="Wingdings" pitchFamily="2" charset="2"/>
              <a:buNone/>
            </a:pPr>
            <a:r>
              <a:rPr lang="ru-RU" altLang="ru-RU" smtClean="0">
                <a:solidFill>
                  <a:schemeClr val="tx1"/>
                </a:solidFill>
                <a:latin typeface="Times New Roman" pitchFamily="18" charset="0"/>
              </a:rPr>
              <a:t> 	 Өз кезегінде Data Mining технологиясы ДБ – да жаңа, нақты және потенциалды қажет білімдерді анықтау үдерісін зерттейді.</a:t>
            </a:r>
            <a:endParaRPr lang="ru-RU" altLang="ru-RU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chemeClr val="tx1"/>
                </a:solidFill>
                <a:latin typeface="Times New Roman" pitchFamily="18" charset="0"/>
              </a:rPr>
              <a:t>Деректер қоймасы (ХД, ДҚ) -</a:t>
            </a:r>
            <a:endParaRPr lang="ru-RU" altLang="ru-RU" b="1" smtClean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628800"/>
            <a:ext cx="8856984" cy="522920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Деректердің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пәнді–бағдарлы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жинағы,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яғни пәндік аймақты сипаттайтын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түрді ақпараттарды біріктіреді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8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Ықпалдауған жинақ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, яғни 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ДҚ – да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сақталатын деректердің бірыңғай форматқа келтіріледі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деп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ұйғару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8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Сирек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өзгеретін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деректер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жинағының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хронологиясын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қолдайтын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яғни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ДҚ –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дағы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барлық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деректер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уақыттың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кезекті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интервалдарына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сәйкестігін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білдіреді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24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2"/>
          <p:cNvSpPr>
            <a:spLocks noGrp="1"/>
          </p:cNvSpPr>
          <p:nvPr>
            <p:ph type="title"/>
          </p:nvPr>
        </p:nvSpPr>
        <p:spPr>
          <a:xfrm>
            <a:off x="381000" y="609600"/>
            <a:ext cx="8507413" cy="77787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smtClean="0">
                <a:solidFill>
                  <a:schemeClr val="tx1"/>
                </a:solidFill>
                <a:latin typeface="Times New Roman" pitchFamily="18" charset="0"/>
              </a:rPr>
              <a:t>Физикалық ДҚ – сы бар </a:t>
            </a:r>
            <a:br>
              <a:rPr lang="ru-RU" altLang="ru-RU" sz="4000" b="1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4000" b="1" smtClean="0">
                <a:solidFill>
                  <a:schemeClr val="tx1"/>
                </a:solidFill>
                <a:latin typeface="Times New Roman" pitchFamily="18" charset="0"/>
              </a:rPr>
              <a:t>ШҚҚЖ – нің құрылымы</a:t>
            </a:r>
            <a:endParaRPr lang="ru-RU" altLang="ru-RU" sz="4000" b="1" smtClean="0">
              <a:solidFill>
                <a:schemeClr val="tx1"/>
              </a:solidFill>
            </a:endParaRP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8676456" cy="4630225"/>
          </a:xfrm>
          <a:noFill/>
        </p:spPr>
      </p:pic>
    </p:spTree>
    <p:extLst>
      <p:ext uri="{BB962C8B-B14F-4D97-AF65-F5344CB8AC3E}">
        <p14:creationId xmlns:p14="http://schemas.microsoft.com/office/powerpoint/2010/main" val="6895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ъект 1"/>
          <p:cNvSpPr>
            <a:spLocks noGrp="1"/>
          </p:cNvSpPr>
          <p:nvPr>
            <p:ph idx="1"/>
          </p:nvPr>
        </p:nvSpPr>
        <p:spPr>
          <a:xfrm>
            <a:off x="381000" y="1371600"/>
            <a:ext cx="8534400" cy="5153025"/>
          </a:xfrm>
        </p:spPr>
        <p:txBody>
          <a:bodyPr/>
          <a:lstStyle/>
          <a:p>
            <a:pPr marL="109538" indent="457200" algn="just"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ДҚ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жобалауға және құруға жұмсалатын шығындарды азайту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үшін деректер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витриналарын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(ДВ) 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қолдануға болады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09538" indent="457200" algn="just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 – 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құрамында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тек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тақырыптық біріктірілген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деректері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бар ДҚ –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сының оңайлатылған нұсқасы.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8" indent="457200" algn="just">
              <a:buClr>
                <a:srgbClr val="2DA2BF"/>
              </a:buClr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 –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 маңызды мәселелерді жылдам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әрі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шығынмен  шешуге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жаңа тәсілдің артықшылықтарын бағалауға мүмкіндік беретін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уақытша шешім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қарастырылады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09538" indent="0" algn="just">
              <a:buFont typeface="Wingdings" pitchFamily="2" charset="2"/>
              <a:buNone/>
              <a:defRPr/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Заголовок 2"/>
          <p:cNvSpPr txBox="1">
            <a:spLocks/>
          </p:cNvSpPr>
          <p:nvPr/>
        </p:nvSpPr>
        <p:spPr bwMode="auto">
          <a:xfrm>
            <a:off x="0" y="4572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4400" b="1">
                <a:latin typeface="Times New Roman" pitchFamily="18" charset="0"/>
              </a:rPr>
              <a:t>Деректер витриналары</a:t>
            </a:r>
            <a:endParaRPr lang="ru-RU" altLang="ru-RU" sz="4400" b="1"/>
          </a:p>
        </p:txBody>
      </p:sp>
    </p:spTree>
    <p:extLst>
      <p:ext uri="{BB962C8B-B14F-4D97-AF65-F5344CB8AC3E}">
        <p14:creationId xmlns:p14="http://schemas.microsoft.com/office/powerpoint/2010/main" val="115814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484313"/>
            <a:ext cx="8640762" cy="4897437"/>
          </a:xfrm>
          <a:noFill/>
        </p:spPr>
      </p:pic>
      <p:sp>
        <p:nvSpPr>
          <p:cNvPr id="17411" name="Заголовок 2"/>
          <p:cNvSpPr txBox="1">
            <a:spLocks/>
          </p:cNvSpPr>
          <p:nvPr/>
        </p:nvSpPr>
        <p:spPr bwMode="auto">
          <a:xfrm>
            <a:off x="0" y="4572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4000" b="1">
                <a:latin typeface="Times New Roman" pitchFamily="18" charset="0"/>
              </a:rPr>
              <a:t>Өздік ДВ бар ШҚҚЖ – нің құрылымы</a:t>
            </a:r>
            <a:endParaRPr lang="ru-RU" altLang="ru-RU" sz="4000" b="1"/>
          </a:p>
        </p:txBody>
      </p:sp>
    </p:spTree>
    <p:extLst>
      <p:ext uri="{BB962C8B-B14F-4D97-AF65-F5344CB8AC3E}">
        <p14:creationId xmlns:p14="http://schemas.microsoft.com/office/powerpoint/2010/main" val="28985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2"/>
          <p:cNvSpPr txBox="1">
            <a:spLocks/>
          </p:cNvSpPr>
          <p:nvPr/>
        </p:nvSpPr>
        <p:spPr bwMode="auto">
          <a:xfrm>
            <a:off x="0" y="4572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4400" b="1">
                <a:latin typeface="Times New Roman" pitchFamily="18" charset="0"/>
              </a:rPr>
              <a:t>Деректер витриналары</a:t>
            </a:r>
            <a:endParaRPr lang="ru-RU" altLang="ru-RU" sz="4400" b="1"/>
          </a:p>
        </p:txBody>
      </p:sp>
      <p:sp>
        <p:nvSpPr>
          <p:cNvPr id="8" name="Цилиндр 7"/>
          <p:cNvSpPr/>
          <p:nvPr/>
        </p:nvSpPr>
        <p:spPr>
          <a:xfrm>
            <a:off x="609600" y="1743075"/>
            <a:ext cx="3352800" cy="9906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k-KZ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Тәуелді ДВ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Цилиндр 8"/>
          <p:cNvSpPr/>
          <p:nvPr/>
        </p:nvSpPr>
        <p:spPr>
          <a:xfrm>
            <a:off x="5029200" y="1743075"/>
            <a:ext cx="3124200" cy="9906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k-KZ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Тәуелсіз ДВ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абличка 9"/>
          <p:cNvSpPr/>
          <p:nvPr/>
        </p:nvSpPr>
        <p:spPr>
          <a:xfrm>
            <a:off x="457200" y="2819400"/>
            <a:ext cx="3657600" cy="35814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</a:p>
          <a:p>
            <a:pPr algn="ctr" eaLnBrk="1" hangingPunct="1">
              <a:defRPr/>
            </a:pPr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ДВ  - ларына </a:t>
            </a:r>
          </a:p>
          <a:p>
            <a:pPr algn="ctr" eaLnBrk="1" hangingPunct="1">
              <a:defRPr/>
            </a:pPr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ДҚ – нан алынады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2095500" y="1028700"/>
            <a:ext cx="5334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6134100" y="1028700"/>
            <a:ext cx="5334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Табличка 12"/>
          <p:cNvSpPr/>
          <p:nvPr/>
        </p:nvSpPr>
        <p:spPr>
          <a:xfrm>
            <a:off x="4876800" y="2895600"/>
            <a:ext cx="3657600" cy="35814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</a:p>
          <a:p>
            <a:pPr algn="ctr" eaLnBrk="1" hangingPunct="1">
              <a:defRPr/>
            </a:pPr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ДВ  - ларына </a:t>
            </a:r>
          </a:p>
          <a:p>
            <a:pPr algn="ctr" eaLnBrk="1" hangingPunct="1">
              <a:defRPr/>
            </a:pP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OLTP-</a:t>
            </a:r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жүйелерден алынады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010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42" y="2204864"/>
            <a:ext cx="8794715" cy="3960440"/>
          </a:xfrm>
          <a:noFill/>
        </p:spPr>
      </p:pic>
      <p:sp>
        <p:nvSpPr>
          <p:cNvPr id="20483" name="Заголовок 2"/>
          <p:cNvSpPr txBox="1">
            <a:spLocks/>
          </p:cNvSpPr>
          <p:nvPr/>
        </p:nvSpPr>
        <p:spPr bwMode="auto">
          <a:xfrm>
            <a:off x="0" y="4572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4400" b="1">
                <a:latin typeface="Times New Roman" pitchFamily="18" charset="0"/>
              </a:rPr>
              <a:t>Құрамында ДҚ және ДВ бар ШҚҚЖ құрылымы</a:t>
            </a:r>
            <a:endParaRPr lang="ru-RU" altLang="ru-RU" sz="4400" b="1"/>
          </a:p>
        </p:txBody>
      </p:sp>
    </p:spTree>
    <p:extLst>
      <p:ext uri="{BB962C8B-B14F-4D97-AF65-F5344CB8AC3E}">
        <p14:creationId xmlns:p14="http://schemas.microsoft.com/office/powerpoint/2010/main" val="2943375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1506" name="Объект 1"/>
          <p:cNvSpPr>
            <a:spLocks noGrp="1"/>
          </p:cNvSpPr>
          <p:nvPr>
            <p:ph idx="1"/>
          </p:nvPr>
        </p:nvSpPr>
        <p:spPr>
          <a:xfrm>
            <a:off x="250825" y="549275"/>
            <a:ext cx="8435975" cy="5903913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95000"/>
              </a:lnSpc>
              <a:spcAft>
                <a:spcPts val="1000"/>
              </a:spcAft>
              <a:buFont typeface="Wingdings" pitchFamily="2" charset="2"/>
              <a:buNone/>
            </a:pPr>
            <a:r>
              <a:rPr lang="ru-RU" altLang="ru-RU" sz="3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Мұндай шешімнің артықшылықтары:</a:t>
            </a:r>
          </a:p>
          <a:p>
            <a:pPr indent="0" algn="just">
              <a:lnSpc>
                <a:spcPct val="95000"/>
              </a:lnSpc>
              <a:spcAft>
                <a:spcPts val="1000"/>
              </a:spcAft>
            </a:pPr>
            <a:r>
              <a:rPr lang="ru-RU" altLang="ru-RU" sz="3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 құру және толтыру оңайлығы, себебі  деректер ДҚ – нан толтырылады,  ал кеңейту үшін жаңа ДВ қосу қажет, сонымен қатар, </a:t>
            </a:r>
          </a:p>
          <a:p>
            <a:pPr indent="0" algn="just">
              <a:lnSpc>
                <a:spcPct val="95000"/>
              </a:lnSpc>
              <a:spcAft>
                <a:spcPts val="1000"/>
              </a:spcAft>
            </a:pPr>
            <a:r>
              <a:rPr lang="ru-RU" altLang="ru-RU" sz="3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негізгі ДҚ – ның жүктемесі  төмендейді.</a:t>
            </a:r>
          </a:p>
          <a:p>
            <a:pPr indent="0" algn="just">
              <a:lnSpc>
                <a:spcPct val="95000"/>
              </a:lnSpc>
              <a:spcAft>
                <a:spcPts val="1000"/>
              </a:spcAft>
              <a:buFont typeface="Wingdings" pitchFamily="2" charset="2"/>
              <a:buNone/>
            </a:pPr>
            <a:endParaRPr lang="ru-RU" altLang="ru-RU" sz="300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0" algn="just">
              <a:lnSpc>
                <a:spcPct val="95000"/>
              </a:lnSpc>
              <a:spcAft>
                <a:spcPts val="1000"/>
              </a:spcAft>
              <a:buFont typeface="Wingdings" pitchFamily="2" charset="2"/>
              <a:buNone/>
            </a:pPr>
            <a:r>
              <a:rPr lang="ru-RU" altLang="ru-RU" sz="3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Мұндай шешімнің кемшіліктері:</a:t>
            </a:r>
          </a:p>
          <a:p>
            <a:pPr indent="0" algn="just">
              <a:lnSpc>
                <a:spcPct val="95000"/>
              </a:lnSpc>
              <a:spcAft>
                <a:spcPts val="1000"/>
              </a:spcAft>
            </a:pPr>
            <a:r>
              <a:rPr lang="ru-RU" altLang="ru-RU" sz="3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Артықтылық туындайды,  себебі, деректер ДҚ – да және ДВ – да сақталады</a:t>
            </a:r>
          </a:p>
          <a:p>
            <a:pPr indent="0" algn="just">
              <a:lnSpc>
                <a:spcPct val="95000"/>
              </a:lnSpc>
              <a:spcAft>
                <a:spcPts val="1000"/>
              </a:spcAft>
            </a:pPr>
            <a:r>
              <a:rPr lang="ru-RU" altLang="ru-RU" sz="3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Құрамында ДҚ және ДВ бар ШҚҚЖсін құруға қажетті қосымша шығындар</a:t>
            </a:r>
          </a:p>
        </p:txBody>
      </p:sp>
    </p:spTree>
    <p:extLst>
      <p:ext uri="{BB962C8B-B14F-4D97-AF65-F5344CB8AC3E}">
        <p14:creationId xmlns:p14="http://schemas.microsoft.com/office/powerpoint/2010/main" val="1712298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Заголовок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/>
            <a:r>
              <a:rPr lang="kk-KZ" altLang="ru-RU" sz="4000" b="1" dirty="0" smtClean="0">
                <a:latin typeface="Times New Roman" pitchFamily="18" charset="0"/>
              </a:rPr>
              <a:t>Жоспар</a:t>
            </a:r>
            <a:endParaRPr lang="ru-RU" altLang="ru-RU" sz="4000" b="1" dirty="0" smtClean="0"/>
          </a:p>
        </p:txBody>
      </p:sp>
      <p:sp>
        <p:nvSpPr>
          <p:cNvPr id="22530" name="Содержимое 1"/>
          <p:cNvSpPr>
            <a:spLocks noGrp="1"/>
          </p:cNvSpPr>
          <p:nvPr>
            <p:ph idx="1"/>
          </p:nvPr>
        </p:nvSpPr>
        <p:spPr>
          <a:xfrm>
            <a:off x="990600" y="1371600"/>
            <a:ext cx="8153400" cy="5486400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қоймасы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OLAP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ұғымы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моделі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OLAP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кубтың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құрылымы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altLang="ru-RU" dirty="0" smtClean="0">
                <a:latin typeface="Times New Roman" pitchFamily="18" charset="0"/>
                <a:cs typeface="Times New Roman" pitchFamily="18" charset="0"/>
              </a:rPr>
              <a:t>OLAP-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жүйелер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сәулеті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көпөлшемді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сақтаудың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аспектілері</a:t>
            </a:r>
            <a:endParaRPr lang="ru-RU" alt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1" algn="ctr">
              <a:lnSpc>
                <a:spcPct val="105000"/>
              </a:lnSpc>
              <a:spcBef>
                <a:spcPts val="1200"/>
              </a:spcBef>
              <a:spcAft>
                <a:spcPts val="300"/>
              </a:spcAft>
              <a:buFont typeface="Arial" charset="0"/>
              <a:buAutoNum type="arabicPeriod" startAt="2"/>
            </a:pPr>
            <a:endParaRPr lang="ru-RU" altLang="ru-RU" sz="3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1" algn="ctr">
              <a:lnSpc>
                <a:spcPct val="105000"/>
              </a:lnSpc>
              <a:spcBef>
                <a:spcPts val="1200"/>
              </a:spcBef>
              <a:spcAft>
                <a:spcPts val="300"/>
              </a:spcAft>
              <a:buFont typeface="Arial" charset="0"/>
              <a:buAutoNum type="arabicPeriod" startAt="2"/>
            </a:pPr>
            <a:endParaRPr lang="ru-RU" altLang="ru-RU" sz="3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04800" y="2590800"/>
            <a:ext cx="733425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86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Заголовок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762000"/>
          </a:xfrm>
        </p:spPr>
        <p:txBody>
          <a:bodyPr/>
          <a:lstStyle/>
          <a:p>
            <a:pPr algn="ctr"/>
            <a:r>
              <a:rPr lang="en-US" alt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OLAP</a:t>
            </a:r>
            <a:r>
              <a:rPr lang="ru-RU" alt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en-US" alt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Online Analytical Processing</a:t>
            </a:r>
            <a:r>
              <a:rPr lang="ru-RU" alt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altLang="ru-RU" sz="4000" b="1" dirty="0" smtClean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447800"/>
            <a:ext cx="8686800" cy="5005388"/>
          </a:xfrm>
        </p:spPr>
        <p:txBody>
          <a:bodyPr>
            <a:normAutofit lnSpcReduction="10000"/>
          </a:bodyPr>
          <a:lstStyle/>
          <a:p>
            <a:pPr marL="363538" lvl="2" indent="449263" algn="just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Font typeface="Wingdings" pitchFamily="2" charset="2"/>
              <a:buNone/>
              <a:defRPr/>
            </a:pPr>
            <a:r>
              <a:rPr lang="en-US" sz="2800" b="1" dirty="0">
                <a:latin typeface="Times New Roman"/>
                <a:ea typeface="Calibri"/>
                <a:cs typeface="Times New Roman"/>
              </a:rPr>
              <a:t>OLAP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 (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Online Analytical Processing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)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шешімдерді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қабылдау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үдерістерін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қолдау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мақсатында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көпөлшемді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деректерді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жинақтау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сақтау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және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талдау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әдістерін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және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құралдарын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қолданатын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дерктердің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жедел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анлитикалық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өңдеу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технологиясы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indent="449580"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sz="2800" b="1" dirty="0" smtClean="0">
                <a:latin typeface="Times New Roman"/>
                <a:ea typeface="Calibri"/>
                <a:cs typeface="Times New Roman"/>
              </a:rPr>
              <a:t>OLAP</a:t>
            </a: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-жүйелердің міндеті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-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аналитикалық қызметті,  қолданушы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-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аналитиктердің еркін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сұрауларын  қолдау.</a:t>
            </a:r>
            <a:endParaRPr lang="ru-RU" sz="2800" dirty="0" smtClean="0">
              <a:latin typeface="Times New Roman"/>
              <a:ea typeface="Calibri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sz="2800" b="1" dirty="0" smtClean="0">
                <a:latin typeface="Times New Roman"/>
                <a:ea typeface="Calibri"/>
                <a:cs typeface="Times New Roman"/>
              </a:rPr>
              <a:t>OLAP</a:t>
            </a: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-анализдің мақсаты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–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туындайтын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болжамдарды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тексеру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3918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Заголовок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762000"/>
          </a:xfrm>
        </p:spPr>
        <p:txBody>
          <a:bodyPr/>
          <a:lstStyle/>
          <a:p>
            <a:pPr algn="ctr"/>
            <a:r>
              <a:rPr lang="kk-KZ" altLang="ru-RU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ДҚ сәулеті</a:t>
            </a:r>
            <a:endParaRPr lang="ru-RU" altLang="ru-RU" b="1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35" y="1700808"/>
            <a:ext cx="9017165" cy="4248472"/>
          </a:xfrm>
          <a:noFill/>
        </p:spPr>
      </p:pic>
    </p:spTree>
    <p:extLst>
      <p:ext uri="{BB962C8B-B14F-4D97-AF65-F5344CB8AC3E}">
        <p14:creationId xmlns:p14="http://schemas.microsoft.com/office/powerpoint/2010/main" val="2913264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Заголовок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762000"/>
          </a:xfrm>
        </p:spPr>
        <p:txBody>
          <a:bodyPr/>
          <a:lstStyle/>
          <a:p>
            <a:pPr algn="ctr"/>
            <a:r>
              <a:rPr lang="kk-KZ" altLang="ru-RU" sz="36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ДҚ – дағы деректердің категориялары</a:t>
            </a:r>
            <a:endParaRPr lang="ru-RU" altLang="ru-RU" sz="3600" b="1" smtClean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02" name="Объект 1"/>
          <p:cNvSpPr>
            <a:spLocks noGrp="1"/>
          </p:cNvSpPr>
          <p:nvPr>
            <p:ph idx="1"/>
          </p:nvPr>
        </p:nvSpPr>
        <p:spPr>
          <a:xfrm>
            <a:off x="228600" y="1524000"/>
            <a:ext cx="8736013" cy="4471988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altLang="ru-RU" sz="3000" b="1" smtClean="0">
                <a:latin typeface="Times New Roman" pitchFamily="18" charset="0"/>
                <a:cs typeface="Times New Roman" pitchFamily="18" charset="0"/>
              </a:rPr>
              <a:t>Егжей-тегжейлі</a:t>
            </a:r>
            <a:r>
              <a:rPr lang="ru-RU" altLang="ru-RU" sz="30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3000" b="1" smtClean="0"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altLang="ru-RU" sz="3000" b="1" smtClean="0">
                <a:latin typeface="Times New Roman" pitchFamily="18" charset="0"/>
                <a:cs typeface="Calibri" pitchFamily="34" charset="0"/>
              </a:rPr>
              <a:t> </a:t>
            </a:r>
            <a:r>
              <a:rPr lang="ru-RU" altLang="ru-RU" sz="3000" smtClean="0">
                <a:latin typeface="Times New Roman" pitchFamily="18" charset="0"/>
                <a:cs typeface="Calibri" pitchFamily="34" charset="0"/>
              </a:rPr>
              <a:t>– </a:t>
            </a:r>
            <a:r>
              <a:rPr lang="en-US" altLang="ru-RU" sz="3000" smtClean="0">
                <a:latin typeface="Times New Roman" pitchFamily="18" charset="0"/>
                <a:cs typeface="Calibri" pitchFamily="34" charset="0"/>
              </a:rPr>
              <a:t>OLTP</a:t>
            </a:r>
            <a:r>
              <a:rPr lang="ru-RU" altLang="ru-RU" sz="3000" smtClean="0">
                <a:latin typeface="Times New Roman" pitchFamily="18" charset="0"/>
                <a:cs typeface="Times New Roman" pitchFamily="18" charset="0"/>
              </a:rPr>
              <a:t>-ішжүйелерден тікелей көштірілетін деректер. </a:t>
            </a:r>
            <a:r>
              <a:rPr lang="en-US" altLang="ru-RU" sz="3000" smtClean="0">
                <a:latin typeface="Times New Roman" pitchFamily="18" charset="0"/>
                <a:cs typeface="Calibri" pitchFamily="34" charset="0"/>
              </a:rPr>
              <a:t>OLTP</a:t>
            </a:r>
            <a:r>
              <a:rPr lang="ru-RU" altLang="ru-RU" sz="3000" smtClean="0">
                <a:latin typeface="Times New Roman" pitchFamily="18" charset="0"/>
                <a:cs typeface="Times New Roman" pitchFamily="18" charset="0"/>
              </a:rPr>
              <a:t>-жүйелерде тіркелетін элементарлы оқиғаларға сәйкес келеді.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altLang="ru-RU" sz="3000" b="1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altLang="ru-RU" sz="3000" b="1" smtClean="0">
                <a:latin typeface="Times New Roman" pitchFamily="18" charset="0"/>
                <a:cs typeface="Calibri" pitchFamily="34" charset="0"/>
              </a:rPr>
              <a:t>ета</a:t>
            </a:r>
            <a:r>
              <a:rPr lang="ru-RU" altLang="ru-RU" sz="3000" b="1" smtClean="0"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altLang="ru-RU" sz="3000" smtClean="0">
                <a:latin typeface="Times New Roman" pitchFamily="18" charset="0"/>
                <a:cs typeface="Calibri" pitchFamily="34" charset="0"/>
              </a:rPr>
              <a:t>– </a:t>
            </a:r>
            <a:r>
              <a:rPr lang="ru-RU" altLang="ru-RU" sz="3000" smtClean="0">
                <a:latin typeface="Times New Roman" pitchFamily="18" charset="0"/>
                <a:cs typeface="Times New Roman" pitchFamily="18" charset="0"/>
              </a:rPr>
              <a:t>ДҚ-даға деректер туралы деректер</a:t>
            </a:r>
            <a:r>
              <a:rPr lang="ru-RU" altLang="ru-RU" sz="3000" smtClean="0">
                <a:latin typeface="Times New Roman" pitchFamily="18" charset="0"/>
                <a:cs typeface="Calibri" pitchFamily="34" charset="0"/>
              </a:rPr>
              <a:t>.</a:t>
            </a:r>
            <a:endParaRPr lang="ru-RU" altLang="ru-RU" sz="300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altLang="ru-RU" sz="3000" b="1" smtClean="0">
                <a:latin typeface="Times New Roman" pitchFamily="18" charset="0"/>
                <a:cs typeface="Calibri" pitchFamily="34" charset="0"/>
              </a:rPr>
              <a:t>Агрег</a:t>
            </a:r>
            <a:r>
              <a:rPr lang="ru-RU" altLang="ru-RU" sz="3000" b="1" smtClean="0">
                <a:latin typeface="Times New Roman" pitchFamily="18" charset="0"/>
                <a:cs typeface="Times New Roman" pitchFamily="18" charset="0"/>
              </a:rPr>
              <a:t>атталған </a:t>
            </a:r>
            <a:r>
              <a:rPr lang="ru-RU" altLang="ru-RU" sz="3000" b="1" smtClean="0">
                <a:latin typeface="Times New Roman" pitchFamily="18" charset="0"/>
                <a:cs typeface="Calibri" pitchFamily="34" charset="0"/>
              </a:rPr>
              <a:t>(</a:t>
            </a:r>
            <a:r>
              <a:rPr lang="ru-RU" altLang="ru-RU" sz="3000" b="1" smtClean="0">
                <a:latin typeface="Times New Roman" pitchFamily="18" charset="0"/>
                <a:cs typeface="Times New Roman" pitchFamily="18" charset="0"/>
              </a:rPr>
              <a:t>жалпыланған</a:t>
            </a:r>
            <a:r>
              <a:rPr lang="ru-RU" altLang="ru-RU" sz="3000" b="1" smtClean="0">
                <a:latin typeface="Times New Roman" pitchFamily="18" charset="0"/>
                <a:cs typeface="Calibri" pitchFamily="34" charset="0"/>
              </a:rPr>
              <a:t>) </a:t>
            </a:r>
            <a:r>
              <a:rPr lang="ru-RU" altLang="ru-RU" sz="3000" b="1" smtClean="0"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altLang="ru-RU" sz="3000" b="1" smtClean="0">
                <a:latin typeface="Times New Roman" pitchFamily="18" charset="0"/>
                <a:cs typeface="Calibri" pitchFamily="34" charset="0"/>
              </a:rPr>
              <a:t> </a:t>
            </a:r>
            <a:r>
              <a:rPr lang="ru-RU" altLang="ru-RU" sz="3000" smtClean="0">
                <a:latin typeface="Times New Roman" pitchFamily="18" charset="0"/>
                <a:cs typeface="Calibri" pitchFamily="34" charset="0"/>
              </a:rPr>
              <a:t>– </a:t>
            </a:r>
            <a:r>
              <a:rPr lang="ru-RU" altLang="ru-RU" sz="3000" smtClean="0">
                <a:latin typeface="Times New Roman" pitchFamily="18" charset="0"/>
                <a:cs typeface="Times New Roman" pitchFamily="18" charset="0"/>
              </a:rPr>
              <a:t> белгілі бір өлшемдер бойынша қосу жолымен егжей-тегжелі сипаттар негізінде алынатын деректер.</a:t>
            </a:r>
            <a:endParaRPr lang="ru-RU" altLang="ru-RU" sz="3000" smtClean="0"/>
          </a:p>
        </p:txBody>
      </p:sp>
    </p:spTree>
    <p:extLst>
      <p:ext uri="{BB962C8B-B14F-4D97-AF65-F5344CB8AC3E}">
        <p14:creationId xmlns:p14="http://schemas.microsoft.com/office/powerpoint/2010/main" val="299191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ъект 1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5029200"/>
          </a:xfrm>
        </p:spPr>
        <p:txBody>
          <a:bodyPr/>
          <a:lstStyle/>
          <a:p>
            <a:pPr lvl="1">
              <a:lnSpc>
                <a:spcPct val="11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914400" algn="l"/>
              </a:tabLst>
            </a:pPr>
            <a:r>
              <a:rPr lang="ru-RU" altLang="ru-RU" sz="3600" b="1" smtClean="0">
                <a:latin typeface="Times New Roman" pitchFamily="18" charset="0"/>
                <a:cs typeface="Times New Roman" pitchFamily="18" charset="0"/>
              </a:rPr>
              <a:t>Өлшемдер</a:t>
            </a:r>
            <a:r>
              <a:rPr lang="ru-RU" altLang="ru-RU" sz="36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оқиғаларды сипаттау үшін қажетті деректер жинақтары </a:t>
            </a:r>
            <a:r>
              <a:rPr lang="ru-RU" altLang="ru-RU" sz="3600" smtClean="0">
                <a:latin typeface="Times New Roman" pitchFamily="18" charset="0"/>
                <a:cs typeface="Calibri" pitchFamily="34" charset="0"/>
              </a:rPr>
              <a:t>(</a:t>
            </a:r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тауар, сатушы, сатып алушы, дүкен және т.б.)</a:t>
            </a:r>
            <a:r>
              <a:rPr lang="ru-RU" altLang="ru-RU" sz="3600" smtClean="0">
                <a:latin typeface="Times New Roman" pitchFamily="18" charset="0"/>
                <a:cs typeface="Calibri" pitchFamily="34" charset="0"/>
              </a:rPr>
              <a:t>;</a:t>
            </a:r>
            <a:endParaRPr lang="ru-RU" altLang="ru-RU" sz="3600" smtClean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914400" algn="l"/>
              </a:tabLst>
            </a:pPr>
            <a:r>
              <a:rPr lang="ru-RU" altLang="ru-RU" sz="3600" b="1" smtClean="0">
                <a:latin typeface="Times New Roman" pitchFamily="18" charset="0"/>
                <a:cs typeface="Times New Roman" pitchFamily="18" charset="0"/>
              </a:rPr>
              <a:t>Фактілер</a:t>
            </a:r>
            <a:r>
              <a:rPr lang="ru-RU" altLang="ru-RU" sz="3600" smtClean="0">
                <a:latin typeface="Times New Roman" pitchFamily="18" charset="0"/>
                <a:cs typeface="Calibri" pitchFamily="34" charset="0"/>
              </a:rPr>
              <a:t> – </a:t>
            </a:r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 оқиғалардың түпмәнін көрсететін деректер </a:t>
            </a:r>
            <a:r>
              <a:rPr lang="ru-RU" altLang="ru-RU" sz="3600" smtClean="0">
                <a:latin typeface="Times New Roman" pitchFamily="18" charset="0"/>
                <a:cs typeface="Calibri" pitchFamily="34" charset="0"/>
              </a:rPr>
              <a:t>(</a:t>
            </a:r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сатылған тауарлар саны, сатылымдар соммасы</a:t>
            </a:r>
            <a:r>
              <a:rPr lang="ru-RU" altLang="ru-RU" sz="3600" smtClean="0">
                <a:latin typeface="Times New Roman" pitchFamily="18" charset="0"/>
                <a:cs typeface="Calibri" pitchFamily="34" charset="0"/>
              </a:rPr>
              <a:t>);</a:t>
            </a:r>
            <a:endParaRPr lang="ru-RU" altLang="ru-RU" sz="3600" smtClean="0">
              <a:cs typeface="Calibri" pitchFamily="34" charset="0"/>
            </a:endParaRPr>
          </a:p>
        </p:txBody>
      </p:sp>
      <p:sp>
        <p:nvSpPr>
          <p:cNvPr id="26627" name="Заголовок 2"/>
          <p:cNvSpPr>
            <a:spLocks/>
          </p:cNvSpPr>
          <p:nvPr/>
        </p:nvSpPr>
        <p:spPr bwMode="auto">
          <a:xfrm>
            <a:off x="304800" y="457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kk-KZ" altLang="ru-RU" sz="4400" b="1">
                <a:latin typeface="Times New Roman" pitchFamily="18" charset="0"/>
                <a:cs typeface="Times New Roman" pitchFamily="18" charset="0"/>
              </a:rPr>
              <a:t>Егжей-тегжелі деректер</a:t>
            </a:r>
            <a:endParaRPr lang="ru-RU" altLang="ru-RU" sz="4400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392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1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334000"/>
          </a:xfrm>
        </p:spPr>
        <p:txBody>
          <a:bodyPr/>
          <a:lstStyle/>
          <a:p>
            <a:pPr lvl="1">
              <a:lnSpc>
                <a:spcPct val="11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914400" algn="l"/>
              </a:tabLst>
            </a:pPr>
            <a:r>
              <a:rPr lang="kk-KZ" altLang="ru-RU" sz="2600" b="1" smtClean="0">
                <a:latin typeface="Times New Roman" pitchFamily="18" charset="0"/>
                <a:cs typeface="Times New Roman" pitchFamily="18" charset="0"/>
              </a:rPr>
              <a:t>Пәндік аймақтың нысандары</a:t>
            </a: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 және олар туралы ақпарат  ДҚ сақталады;</a:t>
            </a: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914400" algn="l"/>
              </a:tabLst>
            </a:pP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ДҚ – дағы деректерді пайдаланатын </a:t>
            </a:r>
            <a:r>
              <a:rPr lang="kk-KZ" altLang="ru-RU" sz="2600" b="1" smtClean="0">
                <a:latin typeface="Times New Roman" pitchFamily="18" charset="0"/>
                <a:cs typeface="Times New Roman" pitchFamily="18" charset="0"/>
              </a:rPr>
              <a:t>қолданушылар</a:t>
            </a: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2600" b="1" smtClean="0">
                <a:latin typeface="Times New Roman" pitchFamily="18" charset="0"/>
                <a:cs typeface="Times New Roman" pitchFamily="18" charset="0"/>
              </a:rPr>
              <a:t>категориялары</a:t>
            </a:r>
            <a:r>
              <a:rPr lang="ru-RU" altLang="ru-RU" sz="26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altLang="ru-RU" sz="260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914400" algn="l"/>
              </a:tabLst>
            </a:pP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Деректерді сақтау </a:t>
            </a:r>
            <a:r>
              <a:rPr lang="kk-KZ" altLang="ru-RU" sz="2600" b="1" smtClean="0">
                <a:latin typeface="Times New Roman" pitchFamily="18" charset="0"/>
                <a:cs typeface="Times New Roman" pitchFamily="18" charset="0"/>
              </a:rPr>
              <a:t>орны</a:t>
            </a: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kk-KZ" altLang="ru-RU" sz="2600" b="1" smtClean="0">
                <a:latin typeface="Times New Roman" pitchFamily="18" charset="0"/>
                <a:cs typeface="Times New Roman" pitchFamily="18" charset="0"/>
              </a:rPr>
              <a:t>тәсілдері</a:t>
            </a: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914400" algn="l"/>
              </a:tabLst>
            </a:pP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Деректермен орындалатын </a:t>
            </a:r>
            <a:r>
              <a:rPr lang="kk-KZ" altLang="ru-RU" sz="2600" b="1" smtClean="0">
                <a:latin typeface="Times New Roman" pitchFamily="18" charset="0"/>
                <a:cs typeface="Times New Roman" pitchFamily="18" charset="0"/>
              </a:rPr>
              <a:t>амалдар</a:t>
            </a: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914400" algn="l"/>
              </a:tabLst>
            </a:pP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Деректермен орындалатын түрлі амалдардың </a:t>
            </a:r>
            <a:r>
              <a:rPr lang="kk-KZ" altLang="ru-RU" sz="2600" b="1" smtClean="0">
                <a:latin typeface="Times New Roman" pitchFamily="18" charset="0"/>
                <a:cs typeface="Times New Roman" pitchFamily="18" charset="0"/>
              </a:rPr>
              <a:t>уақыты</a:t>
            </a: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1">
              <a:lnSpc>
                <a:spcPct val="11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914400" algn="l"/>
              </a:tabLst>
            </a:pP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Деректермен орындалатын түрлі амалдардың </a:t>
            </a:r>
            <a:r>
              <a:rPr lang="kk-KZ" altLang="ru-RU" sz="2600" b="1" smtClean="0">
                <a:latin typeface="Times New Roman" pitchFamily="18" charset="0"/>
                <a:cs typeface="Times New Roman" pitchFamily="18" charset="0"/>
              </a:rPr>
              <a:t>себептері</a:t>
            </a:r>
            <a:r>
              <a:rPr lang="kk-KZ" altLang="ru-RU" sz="260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7651" name="Заголовок 2"/>
          <p:cNvSpPr>
            <a:spLocks/>
          </p:cNvSpPr>
          <p:nvPr/>
        </p:nvSpPr>
        <p:spPr bwMode="auto">
          <a:xfrm>
            <a:off x="304800" y="457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kk-KZ" altLang="ru-RU" sz="4400" b="1">
                <a:latin typeface="Times New Roman" pitchFamily="18" charset="0"/>
                <a:cs typeface="Times New Roman" pitchFamily="18" charset="0"/>
              </a:rPr>
              <a:t>Метадеректер</a:t>
            </a:r>
            <a:endParaRPr lang="ru-RU" altLang="ru-RU" sz="4400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138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ъект 1"/>
          <p:cNvSpPr>
            <a:spLocks noGrp="1"/>
          </p:cNvSpPr>
          <p:nvPr>
            <p:ph idx="1"/>
          </p:nvPr>
        </p:nvSpPr>
        <p:spPr>
          <a:xfrm>
            <a:off x="228600" y="1447800"/>
            <a:ext cx="8458200" cy="500538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457200" algn="l"/>
              </a:tabLst>
            </a:pPr>
            <a:r>
              <a:rPr lang="ru-RU" altLang="ru-RU" sz="2200" b="1" smtClean="0">
                <a:latin typeface="Times New Roman" pitchFamily="18" charset="0"/>
                <a:cs typeface="Times New Roman" pitchFamily="18" charset="0"/>
              </a:rPr>
              <a:t>Кіріс ағын</a:t>
            </a:r>
            <a:r>
              <a:rPr lang="ru-RU" altLang="ru-RU" sz="22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en-US" altLang="ru-RU" sz="22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OLTP</a:t>
            </a:r>
            <a:r>
              <a:rPr lang="ru-RU" altLang="ru-RU" sz="22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ru-RU" altLang="ru-RU" sz="2200" smtClean="0">
                <a:latin typeface="Times New Roman" pitchFamily="18" charset="0"/>
                <a:cs typeface="Times New Roman" pitchFamily="18" charset="0"/>
              </a:rPr>
              <a:t>жүйелерден ДҚ-на көшірілетін деректерден құрылады; мұндағы деректер жиі тазартылады және жаңа атрибуттарды қосу жолымен ұлғаяды;</a:t>
            </a:r>
          </a:p>
          <a:p>
            <a:pPr algn="just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457200" algn="l"/>
              </a:tabLst>
            </a:pPr>
            <a:r>
              <a:rPr lang="ru-RU" altLang="ru-RU" sz="2200" b="1" smtClean="0">
                <a:latin typeface="Times New Roman" pitchFamily="18" charset="0"/>
                <a:cs typeface="Times New Roman" pitchFamily="18" charset="0"/>
              </a:rPr>
              <a:t>Жалпылау ағыны</a:t>
            </a:r>
            <a:r>
              <a:rPr lang="ru-RU" altLang="ru-RU" sz="2200" smtClean="0">
                <a:latin typeface="Times New Roman" pitchFamily="18" charset="0"/>
                <a:cs typeface="Calibri" pitchFamily="34" charset="0"/>
              </a:rPr>
              <a:t> – </a:t>
            </a:r>
            <a:r>
              <a:rPr lang="ru-RU" altLang="ru-RU" sz="2200" smtClean="0">
                <a:latin typeface="Times New Roman" pitchFamily="18" charset="0"/>
                <a:cs typeface="Times New Roman" pitchFamily="18" charset="0"/>
              </a:rPr>
              <a:t>егжей-тегжейлі деректерді агрегаттау және ДҚ-на сақтау арқылы пайда болады;</a:t>
            </a:r>
          </a:p>
          <a:p>
            <a:pPr algn="just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457200" algn="l"/>
              </a:tabLst>
            </a:pPr>
            <a:r>
              <a:rPr lang="ru-RU" altLang="ru-RU" sz="2200" b="1" smtClean="0">
                <a:latin typeface="Times New Roman" pitchFamily="18" charset="0"/>
                <a:cs typeface="Times New Roman" pitchFamily="18" charset="0"/>
              </a:rPr>
              <a:t>Мұрағат ағыны</a:t>
            </a:r>
            <a:r>
              <a:rPr lang="ru-RU" altLang="ru-RU" sz="2200" smtClean="0">
                <a:latin typeface="Times New Roman" pitchFamily="18" charset="0"/>
                <a:cs typeface="Calibri" pitchFamily="34" charset="0"/>
              </a:rPr>
              <a:t>– </a:t>
            </a:r>
            <a:r>
              <a:rPr lang="ru-RU" altLang="ru-RU" sz="2200" smtClean="0">
                <a:latin typeface="Times New Roman" pitchFamily="18" charset="0"/>
                <a:cs typeface="Times New Roman" pitchFamily="18" charset="0"/>
              </a:rPr>
              <a:t> қатынау саны азайған егжей-тегжейлі деректердің орнын ауыстыру арқылы пайда болады;</a:t>
            </a:r>
          </a:p>
          <a:p>
            <a:pPr algn="just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457200" algn="l"/>
              </a:tabLst>
            </a:pPr>
            <a:r>
              <a:rPr lang="ru-RU" altLang="ru-RU" sz="2200" b="1" smtClean="0">
                <a:latin typeface="Times New Roman" pitchFamily="18" charset="0"/>
                <a:cs typeface="Times New Roman" pitchFamily="18" charset="0"/>
              </a:rPr>
              <a:t>Метадеректер ағыны</a:t>
            </a:r>
            <a:r>
              <a:rPr lang="ru-RU" altLang="ru-RU" sz="2200" smtClean="0">
                <a:latin typeface="Times New Roman" pitchFamily="18" charset="0"/>
                <a:cs typeface="Calibri" pitchFamily="34" charset="0"/>
              </a:rPr>
              <a:t> – </a:t>
            </a:r>
            <a:r>
              <a:rPr lang="ru-RU" altLang="ru-RU" sz="2200" smtClean="0">
                <a:latin typeface="Times New Roman" pitchFamily="18" charset="0"/>
                <a:cs typeface="Times New Roman" pitchFamily="18" charset="0"/>
              </a:rPr>
              <a:t>деректер репозиторийлеріне деректер туралы ақпарат ағыны арқылы пайда болады;</a:t>
            </a:r>
          </a:p>
          <a:p>
            <a:pPr algn="just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457200" algn="l"/>
              </a:tabLst>
            </a:pPr>
            <a:r>
              <a:rPr lang="ru-RU" altLang="ru-RU" sz="2200" b="1" smtClean="0">
                <a:latin typeface="Times New Roman" pitchFamily="18" charset="0"/>
                <a:cs typeface="Times New Roman" pitchFamily="18" charset="0"/>
              </a:rPr>
              <a:t>Шығыс ағын</a:t>
            </a:r>
            <a:r>
              <a:rPr lang="ru-RU" altLang="ru-RU" sz="2200" smtClean="0">
                <a:latin typeface="Times New Roman" pitchFamily="18" charset="0"/>
                <a:cs typeface="Calibri" pitchFamily="34" charset="0"/>
              </a:rPr>
              <a:t> – </a:t>
            </a:r>
            <a:r>
              <a:rPr lang="ru-RU" altLang="ru-RU" sz="2200" smtClean="0">
                <a:latin typeface="Times New Roman" pitchFamily="18" charset="0"/>
                <a:cs typeface="Times New Roman" pitchFamily="18" charset="0"/>
              </a:rPr>
              <a:t>қолданушы суырып алатын деректер арқылы пайда болады;</a:t>
            </a:r>
          </a:p>
          <a:p>
            <a:pPr algn="just">
              <a:lnSpc>
                <a:spcPct val="95000"/>
              </a:lnSpc>
              <a:spcAft>
                <a:spcPts val="1000"/>
              </a:spcAft>
              <a:buFont typeface="Symbol" pitchFamily="18" charset="2"/>
              <a:buChar char=""/>
              <a:tabLst>
                <a:tab pos="457200" algn="l"/>
              </a:tabLst>
            </a:pPr>
            <a:r>
              <a:rPr lang="ru-RU" altLang="ru-RU" sz="2200" b="1" smtClean="0">
                <a:latin typeface="Times New Roman" pitchFamily="18" charset="0"/>
                <a:cs typeface="Times New Roman" pitchFamily="18" charset="0"/>
              </a:rPr>
              <a:t>Кері ағын</a:t>
            </a:r>
            <a:r>
              <a:rPr lang="ru-RU" altLang="ru-RU" sz="2200" smtClean="0">
                <a:latin typeface="Times New Roman" pitchFamily="18" charset="0"/>
                <a:cs typeface="Calibri" pitchFamily="34" charset="0"/>
              </a:rPr>
              <a:t> –</a:t>
            </a:r>
            <a:r>
              <a:rPr lang="ru-RU" altLang="ru-RU" sz="22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200" smtClean="0">
                <a:latin typeface="Times New Roman" pitchFamily="18" charset="0"/>
                <a:cs typeface="Calibri" pitchFamily="34" charset="0"/>
              </a:rPr>
              <a:t>OLTP</a:t>
            </a:r>
            <a:r>
              <a:rPr lang="ru-RU" altLang="ru-RU" sz="2200" smtClean="0">
                <a:latin typeface="Times New Roman" pitchFamily="18" charset="0"/>
                <a:cs typeface="Calibri" pitchFamily="34" charset="0"/>
              </a:rPr>
              <a:t>-</a:t>
            </a:r>
            <a:r>
              <a:rPr lang="ru-RU" altLang="ru-RU" sz="2200" smtClean="0">
                <a:latin typeface="Times New Roman" pitchFamily="18" charset="0"/>
                <a:cs typeface="Times New Roman" pitchFamily="18" charset="0"/>
              </a:rPr>
              <a:t>жүйелерге қайта жазылатын</a:t>
            </a:r>
            <a:r>
              <a:rPr lang="ru-RU" altLang="ru-RU" sz="2200" smtClean="0">
                <a:latin typeface="Times New Roman" pitchFamily="18" charset="0"/>
                <a:cs typeface="Calibri" pitchFamily="34" charset="0"/>
              </a:rPr>
              <a:t> </a:t>
            </a:r>
            <a:r>
              <a:rPr lang="ru-RU" altLang="ru-RU" sz="2200" smtClean="0">
                <a:latin typeface="Times New Roman" pitchFamily="18" charset="0"/>
                <a:cs typeface="Times New Roman" pitchFamily="18" charset="0"/>
              </a:rPr>
              <a:t>тазартылған деректер арқылы пайда болады.</a:t>
            </a:r>
            <a:endParaRPr lang="ru-RU" altLang="ru-RU" sz="2200" smtClean="0">
              <a:latin typeface="Times New Roman" pitchFamily="18" charset="0"/>
              <a:cs typeface="Calibri" pitchFamily="34" charset="0"/>
            </a:endParaRPr>
          </a:p>
        </p:txBody>
      </p:sp>
      <p:sp>
        <p:nvSpPr>
          <p:cNvPr id="28675" name="Заголовок 2"/>
          <p:cNvSpPr>
            <a:spLocks/>
          </p:cNvSpPr>
          <p:nvPr/>
        </p:nvSpPr>
        <p:spPr bwMode="auto">
          <a:xfrm>
            <a:off x="304800" y="457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kk-KZ" altLang="ru-RU" sz="4400" b="1">
                <a:latin typeface="Times New Roman" pitchFamily="18" charset="0"/>
                <a:cs typeface="Times New Roman" pitchFamily="18" charset="0"/>
              </a:rPr>
              <a:t>ДҚ – дағы ақпараттық ағындар</a:t>
            </a:r>
            <a:endParaRPr lang="ru-RU" altLang="ru-RU" sz="4400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301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1"/>
          <p:cNvSpPr>
            <a:spLocks noGrp="1"/>
          </p:cNvSpPr>
          <p:nvPr>
            <p:ph idx="4294967295"/>
          </p:nvPr>
        </p:nvSpPr>
        <p:spPr>
          <a:xfrm>
            <a:off x="990600" y="1371600"/>
            <a:ext cx="8153400" cy="5486400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Деректер қоймасы</a:t>
            </a: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OLAP ұғымы мен деректер моделі</a:t>
            </a: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altLang="ru-RU" smtClean="0">
                <a:latin typeface="Times New Roman" pitchFamily="18" charset="0"/>
                <a:cs typeface="Times New Roman" pitchFamily="18" charset="0"/>
              </a:rPr>
              <a:t>OLAP</a:t>
            </a: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-кубтың құрылымы</a:t>
            </a: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altLang="ru-RU" smtClean="0">
                <a:latin typeface="Times New Roman" pitchFamily="18" charset="0"/>
                <a:cs typeface="Times New Roman" pitchFamily="18" charset="0"/>
              </a:rPr>
              <a:t>OLAP-</a:t>
            </a: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жүйелер сәулеті</a:t>
            </a: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Деректерді көпөлшемді сақтаудың техникалық аспектілері</a:t>
            </a:r>
            <a:endParaRPr lang="ru-RU" altLang="ru-RU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1" algn="ctr">
              <a:lnSpc>
                <a:spcPct val="105000"/>
              </a:lnSpc>
              <a:spcBef>
                <a:spcPts val="1200"/>
              </a:spcBef>
              <a:spcAft>
                <a:spcPts val="300"/>
              </a:spcAft>
              <a:buFont typeface="Arial" charset="0"/>
              <a:buAutoNum type="arabicPeriod" startAt="2"/>
            </a:pPr>
            <a:endParaRPr lang="ru-RU" altLang="ru-RU" sz="320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1" algn="ctr">
              <a:lnSpc>
                <a:spcPct val="105000"/>
              </a:lnSpc>
              <a:spcBef>
                <a:spcPts val="1200"/>
              </a:spcBef>
              <a:spcAft>
                <a:spcPts val="300"/>
              </a:spcAft>
              <a:buFont typeface="Arial" charset="0"/>
              <a:buAutoNum type="arabicPeriod" startAt="2"/>
            </a:pPr>
            <a:endParaRPr lang="ru-RU" altLang="ru-RU" sz="320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9699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457200"/>
            <a:ext cx="8229600" cy="914400"/>
          </a:xfrm>
        </p:spPr>
        <p:txBody>
          <a:bodyPr/>
          <a:lstStyle/>
          <a:p>
            <a:pPr algn="ctr"/>
            <a:r>
              <a:rPr lang="kk-KZ" altLang="ru-RU" sz="4000" b="1" smtClean="0">
                <a:latin typeface="Times New Roman" pitchFamily="18" charset="0"/>
              </a:rPr>
              <a:t>Жоспар</a:t>
            </a:r>
            <a:endParaRPr lang="ru-RU" altLang="ru-RU" sz="4000" b="1" smtClean="0"/>
          </a:p>
        </p:txBody>
      </p:sp>
      <p:sp>
        <p:nvSpPr>
          <p:cNvPr id="4" name="Стрелка вправо 3"/>
          <p:cNvSpPr/>
          <p:nvPr/>
        </p:nvSpPr>
        <p:spPr>
          <a:xfrm>
            <a:off x="228600" y="3581400"/>
            <a:ext cx="733425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10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12776"/>
            <a:ext cx="6840760" cy="5251492"/>
          </a:xfrm>
          <a:noFill/>
        </p:spPr>
      </p:pic>
      <p:sp>
        <p:nvSpPr>
          <p:cNvPr id="30723" name="Заголовок 2"/>
          <p:cNvSpPr>
            <a:spLocks/>
          </p:cNvSpPr>
          <p:nvPr/>
        </p:nvSpPr>
        <p:spPr bwMode="auto">
          <a:xfrm>
            <a:off x="304800" y="457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OLAP-</a:t>
            </a:r>
            <a:r>
              <a:rPr lang="kk-KZ" altLang="ru-RU" sz="4400" b="1">
                <a:latin typeface="Times New Roman" pitchFamily="18" charset="0"/>
                <a:cs typeface="Times New Roman" pitchFamily="18" charset="0"/>
              </a:rPr>
              <a:t>куб құрылымы</a:t>
            </a:r>
            <a:endParaRPr lang="ru-RU" altLang="ru-RU" sz="4400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589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ъект 1"/>
          <p:cNvSpPr>
            <a:spLocks noGrp="1"/>
          </p:cNvSpPr>
          <p:nvPr>
            <p:ph idx="1"/>
          </p:nvPr>
        </p:nvSpPr>
        <p:spPr>
          <a:xfrm>
            <a:off x="152400" y="1295400"/>
            <a:ext cx="8534400" cy="5157788"/>
          </a:xfrm>
        </p:spPr>
        <p:txBody>
          <a:bodyPr/>
          <a:lstStyle/>
          <a:p>
            <a:pPr indent="449263" algn="just">
              <a:lnSpc>
                <a:spcPct val="95000"/>
              </a:lnSpc>
              <a:spcAft>
                <a:spcPts val="1000"/>
              </a:spcAft>
            </a:pPr>
            <a:r>
              <a:rPr lang="kk-KZ" altLang="ru-RU" sz="3000" smtClean="0">
                <a:latin typeface="Times New Roman" pitchFamily="18" charset="0"/>
                <a:cs typeface="Times New Roman" pitchFamily="18" charset="0"/>
              </a:rPr>
              <a:t>Куб</a:t>
            </a:r>
            <a:r>
              <a:rPr lang="kk-KZ" altLang="ru-RU" sz="3000" b="1" smtClean="0">
                <a:latin typeface="Times New Roman" pitchFamily="18" charset="0"/>
                <a:cs typeface="Times New Roman" pitchFamily="18" charset="0"/>
              </a:rPr>
              <a:t> осьтері </a:t>
            </a:r>
            <a:r>
              <a:rPr lang="kk-KZ" altLang="ru-RU" sz="3000" smtClean="0">
                <a:latin typeface="Times New Roman" pitchFamily="18" charset="0"/>
                <a:cs typeface="Times New Roman" pitchFamily="18" charset="0"/>
              </a:rPr>
              <a:t>өлшемдер болып табылады, мысалы, тауарлар атаулары және жылдың айлар атаулары</a:t>
            </a:r>
            <a:r>
              <a:rPr lang="ru-RU" altLang="ru-RU" sz="3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indent="449263" algn="just">
              <a:lnSpc>
                <a:spcPct val="95000"/>
              </a:lnSpc>
              <a:spcAft>
                <a:spcPts val="1000"/>
              </a:spcAft>
            </a:pPr>
            <a:r>
              <a:rPr lang="ru-RU" altLang="ru-RU" sz="30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Шама </a:t>
            </a:r>
            <a:r>
              <a:rPr lang="ru-RU" altLang="ru-RU" sz="3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altLang="ru-RU" sz="3000" smtClean="0">
                <a:latin typeface="Times New Roman" pitchFamily="18" charset="0"/>
                <a:cs typeface="Times New Roman" pitchFamily="18" charset="0"/>
              </a:rPr>
              <a:t>өлшем осьтерінің қиылысында талданатын фактілерді сандық сипаттайтын деректер орналасады, мысалы, өнім бірліктерімен өлшенетін сатылым көлемдері</a:t>
            </a:r>
            <a:r>
              <a:rPr lang="ru-RU" altLang="ru-RU" sz="3000" smtClean="0">
                <a:latin typeface="Times New Roman" pitchFamily="18" charset="0"/>
                <a:cs typeface="Calibri" pitchFamily="34" charset="0"/>
              </a:rPr>
              <a:t>. </a:t>
            </a:r>
            <a:endParaRPr lang="ru-RU" altLang="ru-RU" sz="3000" smtClean="0">
              <a:latin typeface="Times New Roman" pitchFamily="18" charset="0"/>
              <a:cs typeface="Times New Roman" pitchFamily="18" charset="0"/>
            </a:endParaRPr>
          </a:p>
          <a:p>
            <a:pPr indent="449263" algn="just">
              <a:lnSpc>
                <a:spcPct val="95000"/>
              </a:lnSpc>
              <a:spcAft>
                <a:spcPts val="1000"/>
              </a:spcAft>
              <a:buFont typeface="Wingdings" pitchFamily="2" charset="2"/>
              <a:buNone/>
            </a:pPr>
            <a:r>
              <a:rPr lang="kk-KZ" altLang="ru-RU" sz="3000" smtClean="0">
                <a:latin typeface="Times New Roman" pitchFamily="18" charset="0"/>
                <a:cs typeface="Times New Roman" pitchFamily="18" charset="0"/>
              </a:rPr>
              <a:t>Екі өлшемді кубтың қарапайым жағдайында тауарлар және айлар бойынша сатылым деңгейін к</a:t>
            </a:r>
            <a:r>
              <a:rPr lang="ru-RU" altLang="ru-RU" sz="3000" smtClean="0">
                <a:latin typeface="Times New Roman" pitchFamily="18" charset="0"/>
                <a:cs typeface="Times New Roman" pitchFamily="18" charset="0"/>
              </a:rPr>
              <a:t>өрсететін кесте пайда болады.</a:t>
            </a:r>
          </a:p>
        </p:txBody>
      </p:sp>
      <p:sp>
        <p:nvSpPr>
          <p:cNvPr id="31747" name="Заголовок 2"/>
          <p:cNvSpPr>
            <a:spLocks/>
          </p:cNvSpPr>
          <p:nvPr/>
        </p:nvSpPr>
        <p:spPr bwMode="auto">
          <a:xfrm>
            <a:off x="304800" y="457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ru-RU" sz="4400" b="1">
                <a:latin typeface="Times New Roman" pitchFamily="18" charset="0"/>
                <a:cs typeface="Times New Roman" pitchFamily="18" charset="0"/>
              </a:rPr>
              <a:t>OLAP-</a:t>
            </a:r>
            <a:r>
              <a:rPr lang="kk-KZ" altLang="ru-RU" sz="4400" b="1">
                <a:latin typeface="Times New Roman" pitchFamily="18" charset="0"/>
                <a:cs typeface="Times New Roman" pitchFamily="18" charset="0"/>
              </a:rPr>
              <a:t>куб құрылымы</a:t>
            </a:r>
            <a:endParaRPr lang="ru-RU" altLang="ru-RU" sz="4400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207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ъект 1"/>
          <p:cNvSpPr>
            <a:spLocks noGrp="1"/>
          </p:cNvSpPr>
          <p:nvPr>
            <p:ph idx="1"/>
          </p:nvPr>
        </p:nvSpPr>
        <p:spPr>
          <a:xfrm>
            <a:off x="228600" y="1600200"/>
            <a:ext cx="8534400" cy="2819400"/>
          </a:xfrm>
        </p:spPr>
        <p:txBody>
          <a:bodyPr/>
          <a:lstStyle/>
          <a:p>
            <a:pPr marL="719138" indent="-609600">
              <a:buFont typeface="Wingdings" pitchFamily="2" charset="2"/>
              <a:buAutoNum type="arabicPeriod"/>
            </a:pPr>
            <a:r>
              <a:rPr lang="ru-RU" altLang="ru-RU" sz="2800" b="1" smtClean="0">
                <a:latin typeface="Times New Roman" pitchFamily="18" charset="0"/>
              </a:rPr>
              <a:t>Қима (срез) </a:t>
            </a:r>
            <a:r>
              <a:rPr lang="ru-RU" altLang="ru-RU" sz="2800" smtClean="0">
                <a:latin typeface="Times New Roman" pitchFamily="18" charset="0"/>
              </a:rPr>
              <a:t>–</a:t>
            </a:r>
            <a:r>
              <a:rPr lang="kk-KZ" altLang="ru-RU" sz="2800" smtClean="0">
                <a:latin typeface="Times New Roman" pitchFamily="18" charset="0"/>
              </a:rPr>
              <a:t>  ішжиынға кірмейтін өлшемдер элементтерінің бір немесе бірнеше мәндеріне сәйкес келетін </a:t>
            </a:r>
            <a:r>
              <a:rPr lang="ru-RU" altLang="ru-RU" sz="2800" smtClean="0">
                <a:latin typeface="Times New Roman" pitchFamily="18" charset="0"/>
              </a:rPr>
              <a:t>деректердің көпөлшемді массивінің ішжиыны қалыптасады.</a:t>
            </a:r>
          </a:p>
          <a:p>
            <a:pPr marL="719138" indent="-609600">
              <a:buFont typeface="Wingdings" pitchFamily="2" charset="2"/>
              <a:buNone/>
            </a:pPr>
            <a:endParaRPr lang="ru-RU" altLang="ru-RU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038600"/>
            <a:ext cx="5943600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Заголовок 2"/>
          <p:cNvSpPr>
            <a:spLocks/>
          </p:cNvSpPr>
          <p:nvPr/>
        </p:nvSpPr>
        <p:spPr bwMode="auto">
          <a:xfrm>
            <a:off x="304800" y="5334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kk-KZ" altLang="ru-RU" sz="4400" b="1">
                <a:latin typeface="Times New Roman" pitchFamily="18" charset="0"/>
                <a:cs typeface="Times New Roman" pitchFamily="18" charset="0"/>
              </a:rPr>
              <a:t>Гиперкубпен жасалатын  амалдар</a:t>
            </a:r>
            <a:endParaRPr lang="ru-RU" altLang="ru-RU" sz="4400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37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228600"/>
            <a:ext cx="8229600" cy="460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4818" name="Объект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49900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None/>
              <a:tabLst>
                <a:tab pos="457200" algn="l"/>
              </a:tabLst>
            </a:pPr>
            <a:r>
              <a:rPr lang="ru-RU" altLang="ru-RU" sz="28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Айналыс (вращение)</a:t>
            </a:r>
            <a:r>
              <a:rPr lang="ru-RU" altLang="ru-RU" sz="28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өлшемдердің орнасуы орындарын өзгерту. Мысалы,  кестенің бағандары мен жолдарын алмастыру, кестеден тыс өлшемдерді өлшемдердің орындарына орналастыру.</a:t>
            </a:r>
            <a:endParaRPr lang="ru-RU" altLang="ru-RU" sz="2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>
              <a:buFont typeface="Wingdings" pitchFamily="2" charset="2"/>
              <a:buNone/>
              <a:tabLst>
                <a:tab pos="457200" algn="l"/>
              </a:tabLst>
            </a:pPr>
            <a:endParaRPr lang="ru-RU" altLang="ru-RU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7308850" cy="352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042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7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5842" name="Объект 1"/>
          <p:cNvSpPr>
            <a:spLocks noGrp="1"/>
          </p:cNvSpPr>
          <p:nvPr>
            <p:ph idx="1"/>
          </p:nvPr>
        </p:nvSpPr>
        <p:spPr>
          <a:xfrm>
            <a:off x="381000" y="457200"/>
            <a:ext cx="8305800" cy="6019800"/>
          </a:xfrm>
        </p:spPr>
        <p:txBody>
          <a:bodyPr/>
          <a:lstStyle/>
          <a:p>
            <a:pPr indent="0"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None/>
            </a:pPr>
            <a:r>
              <a:rPr lang="ru-RU" altLang="ru-RU" sz="28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3, 4. Консолидация</a:t>
            </a:r>
            <a:r>
              <a:rPr lang="ru-RU" altLang="ru-RU" sz="28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және </a:t>
            </a:r>
            <a:r>
              <a:rPr lang="ru-RU" altLang="ru-RU" sz="28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детализация</a:t>
            </a:r>
            <a:r>
              <a:rPr lang="ru-RU" altLang="ru-RU" sz="28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 деректердің егжей-тегжейлі көрсетілімінен агрегатталған көрсетіліміне және сәйкесінше қайта ауысу.  </a:t>
            </a:r>
          </a:p>
          <a:p>
            <a:pPr indent="0"/>
            <a:r>
              <a:rPr lang="ru-RU" altLang="ru-RU" smtClean="0">
                <a:ea typeface="Calibri" pitchFamily="34" charset="0"/>
                <a:cs typeface="Times New Roman" pitchFamily="18" charset="0"/>
              </a:rPr>
              <a:t>Консолидация</a:t>
            </a:r>
          </a:p>
          <a:p>
            <a:pPr indent="0"/>
            <a:endParaRPr lang="ru-RU" altLang="ru-RU" smtClean="0">
              <a:ea typeface="Calibri" pitchFamily="34" charset="0"/>
              <a:cs typeface="Times New Roman" pitchFamily="18" charset="0"/>
            </a:endParaRPr>
          </a:p>
          <a:p>
            <a:pPr indent="0"/>
            <a:endParaRPr lang="ru-RU" altLang="ru-RU" smtClean="0">
              <a:ea typeface="Calibri" pitchFamily="34" charset="0"/>
              <a:cs typeface="Times New Roman" pitchFamily="18" charset="0"/>
            </a:endParaRPr>
          </a:p>
          <a:p>
            <a:pPr indent="0"/>
            <a:endParaRPr lang="ru-RU" altLang="ru-RU" smtClean="0">
              <a:ea typeface="Calibri" pitchFamily="34" charset="0"/>
              <a:cs typeface="Times New Roman" pitchFamily="18" charset="0"/>
            </a:endParaRPr>
          </a:p>
          <a:p>
            <a:pPr indent="0"/>
            <a:r>
              <a:rPr lang="ru-RU" altLang="ru-RU" smtClean="0">
                <a:ea typeface="Calibri" pitchFamily="34" charset="0"/>
                <a:cs typeface="Times New Roman" pitchFamily="18" charset="0"/>
              </a:rPr>
              <a:t>Детализация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90800"/>
            <a:ext cx="36036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105400"/>
            <a:ext cx="3889375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831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692150"/>
            <a:ext cx="889317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6000" b="1">
                <a:latin typeface="Times New Roman" pitchFamily="18" charset="0"/>
              </a:rPr>
              <a:t>Логические составляющие </a:t>
            </a:r>
          </a:p>
          <a:p>
            <a:pPr algn="ctr"/>
            <a:r>
              <a:rPr lang="en-US" sz="6000" b="1">
                <a:latin typeface="Times New Roman" pitchFamily="18" charset="0"/>
              </a:rPr>
              <a:t>OLAP-</a:t>
            </a:r>
            <a:r>
              <a:rPr lang="ru-RU" sz="6000" b="1">
                <a:latin typeface="Times New Roman" pitchFamily="18" charset="0"/>
              </a:rPr>
              <a:t>куба</a:t>
            </a:r>
          </a:p>
        </p:txBody>
      </p:sp>
    </p:spTree>
    <p:extLst>
      <p:ext uri="{BB962C8B-B14F-4D97-AF65-F5344CB8AC3E}">
        <p14:creationId xmlns:p14="http://schemas.microsoft.com/office/powerpoint/2010/main" val="4073038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250825" y="549275"/>
            <a:ext cx="8642350" cy="594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</a:rPr>
              <a:t>	</a:t>
            </a:r>
            <a:r>
              <a:rPr lang="en-US" sz="3200">
                <a:latin typeface="Times New Roman" pitchFamily="18" charset="0"/>
              </a:rPr>
              <a:t>OLAP-</a:t>
            </a:r>
            <a:r>
              <a:rPr lang="ru-RU" sz="3200">
                <a:latin typeface="Times New Roman" pitchFamily="18" charset="0"/>
              </a:rPr>
              <a:t>куб представляет собой структуру, содержащую:</a:t>
            </a:r>
          </a:p>
          <a:p>
            <a:r>
              <a:rPr lang="ru-RU" sz="3200">
                <a:latin typeface="Times New Roman" pitchFamily="18" charset="0"/>
              </a:rPr>
              <a:t>	</a:t>
            </a:r>
            <a:r>
              <a:rPr lang="en-US" sz="3200">
                <a:latin typeface="Times New Roman" pitchFamily="18" charset="0"/>
              </a:rPr>
              <a:t>- </a:t>
            </a:r>
            <a:r>
              <a:rPr lang="ru-RU" sz="3200" b="1">
                <a:latin typeface="Times New Roman" pitchFamily="18" charset="0"/>
              </a:rPr>
              <a:t>измерения</a:t>
            </a:r>
            <a:r>
              <a:rPr lang="ru-RU" sz="3200">
                <a:latin typeface="Times New Roman" pitchFamily="18" charset="0"/>
              </a:rPr>
              <a:t> (</a:t>
            </a:r>
            <a:r>
              <a:rPr lang="en-US" sz="3200">
                <a:latin typeface="Times New Roman" pitchFamily="18" charset="0"/>
              </a:rPr>
              <a:t>dimensions</a:t>
            </a:r>
            <a:r>
              <a:rPr lang="ru-RU" sz="3200">
                <a:latin typeface="Times New Roman" pitchFamily="18" charset="0"/>
              </a:rPr>
              <a:t>)</a:t>
            </a:r>
            <a:r>
              <a:rPr lang="en-US" sz="3200">
                <a:latin typeface="Times New Roman" pitchFamily="18" charset="0"/>
              </a:rPr>
              <a:t>;</a:t>
            </a:r>
          </a:p>
          <a:p>
            <a:r>
              <a:rPr lang="ru-RU" sz="3200">
                <a:latin typeface="Times New Roman" pitchFamily="18" charset="0"/>
              </a:rPr>
              <a:t>	</a:t>
            </a:r>
            <a:r>
              <a:rPr lang="en-US" sz="3200">
                <a:latin typeface="Times New Roman" pitchFamily="18" charset="0"/>
              </a:rPr>
              <a:t>- </a:t>
            </a:r>
            <a:r>
              <a:rPr lang="ru-RU" sz="3200" b="1">
                <a:latin typeface="Times New Roman" pitchFamily="18" charset="0"/>
              </a:rPr>
              <a:t>меры</a:t>
            </a:r>
            <a:r>
              <a:rPr lang="en-US" sz="3200">
                <a:latin typeface="Times New Roman" pitchFamily="18" charset="0"/>
              </a:rPr>
              <a:t> </a:t>
            </a:r>
            <a:r>
              <a:rPr lang="ru-RU" sz="3200">
                <a:latin typeface="Times New Roman" pitchFamily="18" charset="0"/>
              </a:rPr>
              <a:t>(</a:t>
            </a:r>
            <a:r>
              <a:rPr lang="en-US" sz="3200">
                <a:latin typeface="Times New Roman" pitchFamily="18" charset="0"/>
              </a:rPr>
              <a:t>measures</a:t>
            </a:r>
            <a:r>
              <a:rPr lang="ru-RU" sz="3200">
                <a:latin typeface="Times New Roman" pitchFamily="18" charset="0"/>
              </a:rPr>
              <a:t>)</a:t>
            </a:r>
            <a:r>
              <a:rPr lang="en-US" sz="3200">
                <a:latin typeface="Times New Roman" pitchFamily="18" charset="0"/>
              </a:rPr>
              <a:t>;</a:t>
            </a:r>
          </a:p>
          <a:p>
            <a:r>
              <a:rPr lang="en-US" sz="3200">
                <a:latin typeface="Times New Roman" pitchFamily="18" charset="0"/>
              </a:rPr>
              <a:t>	- </a:t>
            </a:r>
            <a:r>
              <a:rPr lang="ru-RU" sz="3200">
                <a:latin typeface="Times New Roman" pitchFamily="18" charset="0"/>
              </a:rPr>
              <a:t>непосредственные </a:t>
            </a:r>
            <a:r>
              <a:rPr lang="ru-RU" sz="3200" b="1">
                <a:latin typeface="Times New Roman" pitchFamily="18" charset="0"/>
              </a:rPr>
              <a:t>данные</a:t>
            </a:r>
            <a:r>
              <a:rPr lang="ru-RU" sz="3200">
                <a:latin typeface="Times New Roman" pitchFamily="18" charset="0"/>
              </a:rPr>
              <a:t> </a:t>
            </a:r>
            <a:r>
              <a:rPr lang="ru-RU" sz="3000">
                <a:latin typeface="Times New Roman" pitchFamily="18" charset="0"/>
              </a:rPr>
              <a:t>(</a:t>
            </a:r>
            <a:r>
              <a:rPr lang="en-US" sz="3000">
                <a:latin typeface="Times New Roman" pitchFamily="18" charset="0"/>
              </a:rPr>
              <a:t>Summaries</a:t>
            </a:r>
            <a:r>
              <a:rPr lang="ru-RU" sz="3000">
                <a:latin typeface="Times New Roman" pitchFamily="18" charset="0"/>
              </a:rPr>
              <a:t> ).</a:t>
            </a:r>
            <a:endParaRPr lang="en-US" sz="3000">
              <a:latin typeface="Times New Roman" pitchFamily="18" charset="0"/>
            </a:endParaRPr>
          </a:p>
          <a:p>
            <a:pPr algn="just"/>
            <a:r>
              <a:rPr lang="ru-RU" sz="3200">
                <a:latin typeface="Times New Roman" pitchFamily="18" charset="0"/>
              </a:rPr>
              <a:t>	Измерения – это описательные данные,  составляющие оси многомерного куба, в разрезе которых осуществляется анализ.</a:t>
            </a:r>
          </a:p>
          <a:p>
            <a:pPr algn="just"/>
            <a:r>
              <a:rPr lang="ru-RU" sz="3200">
                <a:latin typeface="Times New Roman" pitchFamily="18" charset="0"/>
              </a:rPr>
              <a:t>	Меры – это данные количественно характеризующие процесс, полученные в результате агрегации данных (</a:t>
            </a:r>
            <a:r>
              <a:rPr lang="en-US" sz="3200">
                <a:latin typeface="Times New Roman" pitchFamily="18" charset="0"/>
              </a:rPr>
              <a:t> </a:t>
            </a:r>
            <a:r>
              <a:rPr lang="ru-RU" sz="3200">
                <a:latin typeface="Times New Roman" pitchFamily="18" charset="0"/>
              </a:rPr>
              <a:t>суммы, средние, максимальные, минимальные значения и пр.)</a:t>
            </a:r>
          </a:p>
        </p:txBody>
      </p:sp>
    </p:spTree>
    <p:extLst>
      <p:ext uri="{BB962C8B-B14F-4D97-AF65-F5344CB8AC3E}">
        <p14:creationId xmlns:p14="http://schemas.microsoft.com/office/powerpoint/2010/main" val="3876831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96975"/>
            <a:ext cx="5580062" cy="540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Rectangle 5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990600"/>
          </a:xfrm>
          <a:noFill/>
          <a:ln/>
        </p:spPr>
        <p:txBody>
          <a:bodyPr anchorCtr="1"/>
          <a:lstStyle/>
          <a:p>
            <a:r>
              <a:rPr lang="ru-RU" sz="3200" b="1">
                <a:latin typeface="Times New Roman" pitchFamily="18" charset="0"/>
              </a:rPr>
              <a:t>OLAP = многомерное представление = </a:t>
            </a:r>
            <a:r>
              <a:rPr lang="en-US" sz="3200" b="1">
                <a:latin typeface="Times New Roman" pitchFamily="18" charset="0"/>
              </a:rPr>
              <a:t>Cubes</a:t>
            </a:r>
            <a:endParaRPr lang="ru-RU" sz="3200" b="1">
              <a:latin typeface="Times New Roman" pitchFamily="18" charset="0"/>
            </a:endParaRP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6156325" y="2852738"/>
            <a:ext cx="298767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600">
                <a:latin typeface="Times New Roman" pitchFamily="18" charset="0"/>
              </a:rPr>
              <a:t>Пример трехмерного куба</a:t>
            </a:r>
          </a:p>
        </p:txBody>
      </p:sp>
    </p:spTree>
    <p:extLst>
      <p:ext uri="{BB962C8B-B14F-4D97-AF65-F5344CB8AC3E}">
        <p14:creationId xmlns:p14="http://schemas.microsoft.com/office/powerpoint/2010/main" val="1866336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250825" y="127000"/>
            <a:ext cx="8642350" cy="666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3300" b="1">
                <a:latin typeface="Times New Roman" pitchFamily="18" charset="0"/>
              </a:rPr>
              <a:t>Меры </a:t>
            </a:r>
            <a:r>
              <a:rPr lang="en-US" sz="3300" b="1">
                <a:latin typeface="Times New Roman" pitchFamily="18" charset="0"/>
              </a:rPr>
              <a:t>-</a:t>
            </a:r>
          </a:p>
          <a:p>
            <a:pPr algn="just"/>
            <a:r>
              <a:rPr lang="en-US" sz="3300">
                <a:latin typeface="Times New Roman" pitchFamily="18" charset="0"/>
              </a:rPr>
              <a:t>	</a:t>
            </a:r>
            <a:r>
              <a:rPr lang="ru-RU" sz="3300">
                <a:latin typeface="Times New Roman" pitchFamily="18" charset="0"/>
              </a:rPr>
              <a:t>Unit Sales (продано штук), </a:t>
            </a:r>
            <a:endParaRPr lang="en-US" sz="3300">
              <a:latin typeface="Times New Roman" pitchFamily="18" charset="0"/>
            </a:endParaRPr>
          </a:p>
          <a:p>
            <a:pPr algn="just"/>
            <a:r>
              <a:rPr lang="en-US" sz="3300">
                <a:latin typeface="Times New Roman" pitchFamily="18" charset="0"/>
              </a:rPr>
              <a:t>	</a:t>
            </a:r>
            <a:r>
              <a:rPr lang="ru-RU" sz="3300">
                <a:latin typeface="Times New Roman" pitchFamily="18" charset="0"/>
              </a:rPr>
              <a:t>Store Sales (сумма продажи)</a:t>
            </a:r>
            <a:r>
              <a:rPr lang="en-US" sz="3300">
                <a:latin typeface="Times New Roman" pitchFamily="18" charset="0"/>
              </a:rPr>
              <a:t>,</a:t>
            </a:r>
          </a:p>
          <a:p>
            <a:pPr algn="just"/>
            <a:r>
              <a:rPr lang="en-US" sz="3300">
                <a:latin typeface="Times New Roman" pitchFamily="18" charset="0"/>
              </a:rPr>
              <a:t>	</a:t>
            </a:r>
            <a:r>
              <a:rPr lang="ru-RU" sz="3300">
                <a:latin typeface="Times New Roman" pitchFamily="18" charset="0"/>
              </a:rPr>
              <a:t>Store Cost (расходы магазина).</a:t>
            </a:r>
            <a:endParaRPr lang="en-US" sz="3300">
              <a:latin typeface="Times New Roman" pitchFamily="18" charset="0"/>
            </a:endParaRPr>
          </a:p>
          <a:p>
            <a:pPr algn="just"/>
            <a:r>
              <a:rPr lang="ru-RU" sz="3300" b="1">
                <a:latin typeface="Times New Roman" pitchFamily="18" charset="0"/>
              </a:rPr>
              <a:t>Измерения(оси) -</a:t>
            </a:r>
            <a:r>
              <a:rPr lang="ru-RU" sz="3300">
                <a:latin typeface="Times New Roman" pitchFamily="18" charset="0"/>
              </a:rPr>
              <a:t> </a:t>
            </a:r>
            <a:endParaRPr lang="en-US" sz="3300">
              <a:latin typeface="Times New Roman" pitchFamily="18" charset="0"/>
            </a:endParaRPr>
          </a:p>
          <a:p>
            <a:pPr algn="just"/>
            <a:r>
              <a:rPr lang="en-US" sz="3300">
                <a:latin typeface="Times New Roman" pitchFamily="18" charset="0"/>
              </a:rPr>
              <a:t>	</a:t>
            </a:r>
            <a:r>
              <a:rPr lang="ru-RU" sz="3300">
                <a:latin typeface="Times New Roman" pitchFamily="18" charset="0"/>
              </a:rPr>
              <a:t>Store (Магазин)</a:t>
            </a:r>
            <a:r>
              <a:rPr lang="en-US" sz="3300">
                <a:latin typeface="Times New Roman" pitchFamily="18" charset="0"/>
              </a:rPr>
              <a:t>,</a:t>
            </a:r>
          </a:p>
          <a:p>
            <a:pPr algn="just"/>
            <a:r>
              <a:rPr lang="en-US" sz="3300">
                <a:latin typeface="Times New Roman" pitchFamily="18" charset="0"/>
              </a:rPr>
              <a:t>	</a:t>
            </a:r>
            <a:r>
              <a:rPr lang="ru-RU" sz="3300">
                <a:latin typeface="Times New Roman" pitchFamily="18" charset="0"/>
              </a:rPr>
              <a:t>Time</a:t>
            </a:r>
            <a:r>
              <a:rPr lang="en-US" sz="3300">
                <a:latin typeface="Times New Roman" pitchFamily="18" charset="0"/>
              </a:rPr>
              <a:t> </a:t>
            </a:r>
            <a:r>
              <a:rPr lang="ru-RU" sz="3300">
                <a:latin typeface="Times New Roman" pitchFamily="18" charset="0"/>
              </a:rPr>
              <a:t>(Время)</a:t>
            </a:r>
            <a:r>
              <a:rPr lang="en-US" sz="3300">
                <a:latin typeface="Times New Roman" pitchFamily="18" charset="0"/>
              </a:rPr>
              <a:t>,</a:t>
            </a:r>
          </a:p>
          <a:p>
            <a:pPr algn="just"/>
            <a:r>
              <a:rPr lang="en-US" sz="3300">
                <a:latin typeface="Times New Roman" pitchFamily="18" charset="0"/>
              </a:rPr>
              <a:t>	</a:t>
            </a:r>
            <a:r>
              <a:rPr lang="ru-RU" sz="3300">
                <a:latin typeface="Times New Roman" pitchFamily="18" charset="0"/>
              </a:rPr>
              <a:t>Товар. 	</a:t>
            </a:r>
          </a:p>
          <a:p>
            <a:pPr algn="just"/>
            <a:endParaRPr lang="en-US" sz="3300">
              <a:latin typeface="Times New Roman" pitchFamily="18" charset="0"/>
            </a:endParaRPr>
          </a:p>
          <a:p>
            <a:pPr algn="just"/>
            <a:r>
              <a:rPr lang="ru-RU" sz="3300">
                <a:latin typeface="Times New Roman" pitchFamily="18" charset="0"/>
              </a:rPr>
              <a:t>	Измерения могут быть представлены на определенных уровнях группировки (</a:t>
            </a:r>
            <a:r>
              <a:rPr lang="en-US" sz="3600" b="1">
                <a:latin typeface="Times New Roman" pitchFamily="18" charset="0"/>
              </a:rPr>
              <a:t>levels</a:t>
            </a:r>
            <a:r>
              <a:rPr lang="ru-RU" sz="3300">
                <a:latin typeface="Times New Roman" pitchFamily="18" charset="0"/>
              </a:rPr>
              <a:t>),          например: </a:t>
            </a:r>
          </a:p>
          <a:p>
            <a:pPr algn="just"/>
            <a:r>
              <a:rPr lang="ru-RU" sz="3200">
                <a:latin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37337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250825" y="287338"/>
            <a:ext cx="8569325" cy="613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sz="3600">
                <a:latin typeface="Times New Roman" pitchFamily="18" charset="0"/>
              </a:rPr>
              <a:t>- товары группируются по категориям;</a:t>
            </a:r>
          </a:p>
          <a:p>
            <a:r>
              <a:rPr lang="ru-RU" sz="3600">
                <a:latin typeface="Times New Roman" pitchFamily="18" charset="0"/>
              </a:rPr>
              <a:t>- «магазины» объединяются в иерархию с уровнями: </a:t>
            </a:r>
          </a:p>
          <a:p>
            <a:r>
              <a:rPr lang="ru-RU" sz="3600">
                <a:latin typeface="Times New Roman" pitchFamily="18" charset="0"/>
              </a:rPr>
              <a:t>   	All (Мир) </a:t>
            </a:r>
          </a:p>
          <a:p>
            <a:r>
              <a:rPr lang="ru-RU" sz="3600">
                <a:latin typeface="Times New Roman" pitchFamily="18" charset="0"/>
              </a:rPr>
              <a:t>      		Country (Страна) </a:t>
            </a:r>
          </a:p>
          <a:p>
            <a:r>
              <a:rPr lang="ru-RU" sz="3600">
                <a:latin typeface="Times New Roman" pitchFamily="18" charset="0"/>
              </a:rPr>
              <a:t>         		State (Штат) </a:t>
            </a:r>
          </a:p>
          <a:p>
            <a:r>
              <a:rPr lang="ru-RU" sz="3600">
                <a:latin typeface="Times New Roman" pitchFamily="18" charset="0"/>
              </a:rPr>
              <a:t>            			City (Город) </a:t>
            </a:r>
          </a:p>
          <a:p>
            <a:r>
              <a:rPr lang="ru-RU" sz="3600">
                <a:latin typeface="Times New Roman" pitchFamily="18" charset="0"/>
              </a:rPr>
              <a:t>               				Store (Магазин). </a:t>
            </a:r>
          </a:p>
          <a:p>
            <a:r>
              <a:rPr lang="ru-RU" sz="3600">
                <a:latin typeface="Times New Roman" pitchFamily="18" charset="0"/>
              </a:rPr>
              <a:t>- данные о времени совершения операций могут группироваться по году,    кварталу, месяцу или декадам, дням и т.д.</a:t>
            </a:r>
          </a:p>
        </p:txBody>
      </p:sp>
    </p:spTree>
    <p:extLst>
      <p:ext uri="{BB962C8B-B14F-4D97-AF65-F5344CB8AC3E}">
        <p14:creationId xmlns:p14="http://schemas.microsoft.com/office/powerpoint/2010/main" val="3238729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latin typeface="Times New Roman" pitchFamily="18" charset="0"/>
              </a:rPr>
              <a:t>Двумерный срез куба для одной меры - Unit Sales (продано штук) и двух "неразрезанных" измерений - Store (Магазин) и Время (Time)</a:t>
            </a:r>
            <a:r>
              <a:rPr lang="ru-RU" sz="4000"/>
              <a:t> 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52613"/>
            <a:ext cx="8280400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8588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496300" cy="1976437"/>
          </a:xfrm>
        </p:spPr>
        <p:txBody>
          <a:bodyPr/>
          <a:lstStyle/>
          <a:p>
            <a:r>
              <a:rPr lang="ru-RU" sz="3200">
                <a:latin typeface="Times New Roman" pitchFamily="18" charset="0"/>
              </a:rPr>
              <a:t>«Неразрезанное» измерение – Store и отображение значений нескольких мер - Unit Sales (продано штук), Store Sales (сумма продажи) и Store Cost (расходы магазина)</a:t>
            </a:r>
            <a:r>
              <a:rPr lang="ru-RU" sz="4000"/>
              <a:t> 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924175"/>
            <a:ext cx="7667625" cy="374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382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latin typeface="Times New Roman" pitchFamily="18" charset="0"/>
              </a:rPr>
              <a:t>Двумерный срез куба с несколькими измерениями на одной оси</a:t>
            </a:r>
            <a:r>
              <a:rPr lang="ru-RU" sz="4000"/>
              <a:t> </a:t>
            </a: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378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4498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826</Words>
  <Application>Microsoft Office PowerPoint</Application>
  <PresentationFormat>Экран (4:3)</PresentationFormat>
  <Paragraphs>146</Paragraphs>
  <Slides>34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Многомерное представление данных</vt:lpstr>
      <vt:lpstr>Жоспар</vt:lpstr>
      <vt:lpstr>Шешімдер қабылдауды қолдау жүйелері</vt:lpstr>
      <vt:lpstr>ШҚҚЖ сәулеті</vt:lpstr>
      <vt:lpstr>Талдау ішжүйесінің  құру негіздері</vt:lpstr>
      <vt:lpstr>Деректер қоймасының (ДҚ) технологиясы</vt:lpstr>
      <vt:lpstr>Деректер қоймасы (ХД, ДҚ) -</vt:lpstr>
      <vt:lpstr>Физикалық ДҚ – сы бар  ШҚҚЖ – нің құрылымы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Жоспар</vt:lpstr>
      <vt:lpstr>OLAP (Online Analytical Processing)</vt:lpstr>
      <vt:lpstr>ДҚ сәулеті</vt:lpstr>
      <vt:lpstr>ДҚ – дағы деректердің категориялары</vt:lpstr>
      <vt:lpstr>Презентация PowerPoint</vt:lpstr>
      <vt:lpstr>Презентация PowerPoint</vt:lpstr>
      <vt:lpstr>Презентация PowerPoint</vt:lpstr>
      <vt:lpstr>Жоспар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OLAP = многомерное представление = Cubes</vt:lpstr>
      <vt:lpstr>Презентация PowerPoint</vt:lpstr>
      <vt:lpstr>Презентация PowerPoint</vt:lpstr>
      <vt:lpstr>Двумерный срез куба для одной меры - Unit Sales (продано штук) и двух "неразрезанных" измерений - Store (Магазин) и Время (Time) </vt:lpstr>
      <vt:lpstr>«Неразрезанное» измерение – Store и отображение значений нескольких мер - Unit Sales (продано штук), Store Sales (сумма продажи) и Store Cost (расходы магазина) </vt:lpstr>
      <vt:lpstr>Двумерный срез куба с несколькими измерениями на одной оси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АДМИНИСТРИРОВАНИЕ БАЗ ДАННЫХ SQL SERVER </dc:title>
  <dc:creator>Indira</dc:creator>
  <cp:lastModifiedBy>Indira</cp:lastModifiedBy>
  <cp:revision>29</cp:revision>
  <cp:lastPrinted>2020-02-04T02:17:18Z</cp:lastPrinted>
  <dcterms:created xsi:type="dcterms:W3CDTF">2020-02-04T01:53:22Z</dcterms:created>
  <dcterms:modified xsi:type="dcterms:W3CDTF">2020-02-25T01:42:59Z</dcterms:modified>
</cp:coreProperties>
</file>